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67"/>
  </p:notesMasterIdLst>
  <p:handoutMasterIdLst>
    <p:handoutMasterId r:id="rId68"/>
  </p:handoutMasterIdLst>
  <p:sldIdLst>
    <p:sldId id="689" r:id="rId2"/>
    <p:sldId id="716" r:id="rId3"/>
    <p:sldId id="777" r:id="rId4"/>
    <p:sldId id="717" r:id="rId5"/>
    <p:sldId id="718" r:id="rId6"/>
    <p:sldId id="721" r:id="rId7"/>
    <p:sldId id="722" r:id="rId8"/>
    <p:sldId id="779" r:id="rId9"/>
    <p:sldId id="780" r:id="rId10"/>
    <p:sldId id="726" r:id="rId11"/>
    <p:sldId id="727" r:id="rId12"/>
    <p:sldId id="728" r:id="rId13"/>
    <p:sldId id="730" r:id="rId14"/>
    <p:sldId id="732" r:id="rId15"/>
    <p:sldId id="733" r:id="rId16"/>
    <p:sldId id="734" r:id="rId17"/>
    <p:sldId id="735" r:id="rId18"/>
    <p:sldId id="736" r:id="rId19"/>
    <p:sldId id="737" r:id="rId20"/>
    <p:sldId id="738" r:id="rId21"/>
    <p:sldId id="739" r:id="rId22"/>
    <p:sldId id="740" r:id="rId23"/>
    <p:sldId id="741" r:id="rId24"/>
    <p:sldId id="742" r:id="rId25"/>
    <p:sldId id="743" r:id="rId26"/>
    <p:sldId id="744" r:id="rId27"/>
    <p:sldId id="745" r:id="rId28"/>
    <p:sldId id="746" r:id="rId29"/>
    <p:sldId id="747" r:id="rId30"/>
    <p:sldId id="748" r:id="rId31"/>
    <p:sldId id="781" r:id="rId32"/>
    <p:sldId id="750" r:id="rId33"/>
    <p:sldId id="751" r:id="rId34"/>
    <p:sldId id="752" r:id="rId35"/>
    <p:sldId id="753" r:id="rId36"/>
    <p:sldId id="754" r:id="rId37"/>
    <p:sldId id="755" r:id="rId38"/>
    <p:sldId id="756" r:id="rId39"/>
    <p:sldId id="758" r:id="rId40"/>
    <p:sldId id="759" r:id="rId41"/>
    <p:sldId id="761" r:id="rId42"/>
    <p:sldId id="762" r:id="rId43"/>
    <p:sldId id="763" r:id="rId44"/>
    <p:sldId id="764" r:id="rId45"/>
    <p:sldId id="765" r:id="rId46"/>
    <p:sldId id="767" r:id="rId47"/>
    <p:sldId id="783" r:id="rId48"/>
    <p:sldId id="768" r:id="rId49"/>
    <p:sldId id="769" r:id="rId50"/>
    <p:sldId id="770" r:id="rId51"/>
    <p:sldId id="771" r:id="rId52"/>
    <p:sldId id="772" r:id="rId53"/>
    <p:sldId id="773" r:id="rId54"/>
    <p:sldId id="774" r:id="rId55"/>
    <p:sldId id="784" r:id="rId56"/>
    <p:sldId id="785" r:id="rId57"/>
    <p:sldId id="786" r:id="rId58"/>
    <p:sldId id="787" r:id="rId59"/>
    <p:sldId id="788" r:id="rId60"/>
    <p:sldId id="789" r:id="rId61"/>
    <p:sldId id="790" r:id="rId62"/>
    <p:sldId id="791" r:id="rId63"/>
    <p:sldId id="792" r:id="rId64"/>
    <p:sldId id="776" r:id="rId65"/>
    <p:sldId id="684" r:id="rId66"/>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19A3D"/>
    <a:srgbClr val="7AC71D"/>
    <a:srgbClr val="FF3300"/>
    <a:srgbClr val="0D94D7"/>
    <a:srgbClr val="BC8522"/>
    <a:srgbClr val="10BDD4"/>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8420" autoAdjust="0"/>
  </p:normalViewPr>
  <p:slideViewPr>
    <p:cSldViewPr>
      <p:cViewPr varScale="1">
        <p:scale>
          <a:sx n="76" d="100"/>
          <a:sy n="76" d="100"/>
        </p:scale>
        <p:origin x="79" y="741"/>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2021/3/1</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9348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65348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幻灯片图像占位符 1"/>
          <p:cNvSpPr>
            <a:spLocks noGrp="1" noRot="1" noChangeAspect="1" noTextEdit="1"/>
          </p:cNvSpPr>
          <p:nvPr>
            <p:ph type="sldImg"/>
          </p:nvPr>
        </p:nvSpPr>
        <p:spPr>
          <a:ln/>
        </p:spPr>
      </p:sp>
      <p:sp>
        <p:nvSpPr>
          <p:cNvPr id="975875" name="备注占位符 2"/>
          <p:cNvSpPr>
            <a:spLocks noGrp="1"/>
          </p:cNvSpPr>
          <p:nvPr>
            <p:ph type="body" idx="1"/>
          </p:nvPr>
        </p:nvSpPr>
        <p:spPr/>
        <p:txBody>
          <a:bodyPr/>
          <a:lstStyle/>
          <a:p>
            <a:pPr defTabSz="1217613">
              <a:spcBef>
                <a:spcPct val="0"/>
              </a:spcBef>
            </a:pPr>
            <a:endParaRPr lang="zh-CN" altLang="en-US"/>
          </a:p>
        </p:txBody>
      </p:sp>
      <p:sp>
        <p:nvSpPr>
          <p:cNvPr id="975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39F2146-8157-478F-8586-E3143566BED8}" type="slidenum">
              <a:rPr lang="zh-CN" altLang="en-US" sz="1200">
                <a:latin typeface="Calibri" pitchFamily="34" charset="0"/>
                <a:ea typeface="微软雅黑" pitchFamily="34" charset="-122"/>
              </a:rPr>
              <a:pPr algn="r" eaLnBrk="1" hangingPunct="1"/>
              <a:t>9</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4017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31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41562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47</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89142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65</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6.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2.jpeg"/><Relationship Id="rId4" Type="http://schemas.openxmlformats.org/officeDocument/2006/relationships/image" Target="../media/image21.jpe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25.jpe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554559" y="1557586"/>
            <a:ext cx="6120680"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solidFill>
                <a:schemeClr val="bg1"/>
              </a:solidFill>
              <a:latin typeface="楷体" panose="02010609060101010101" pitchFamily="49" charset="-122"/>
              <a:ea typeface="楷体" panose="02010609060101010101" pitchFamily="49" charset="-122"/>
            </a:endParaRPr>
          </a:p>
          <a:p>
            <a:r>
              <a:rPr lang="zh-CN" altLang="en-US" sz="5400" b="1" dirty="0" smtClean="0">
                <a:solidFill>
                  <a:schemeClr val="bg1"/>
                </a:solidFill>
                <a:latin typeface="楷体" panose="02010609060101010101" pitchFamily="49" charset="-122"/>
                <a:ea typeface="楷体" panose="02010609060101010101" pitchFamily="49" charset="-122"/>
              </a:rPr>
              <a:t>模板</a:t>
            </a:r>
            <a:endParaRPr lang="zh-CN" altLang="en-US" sz="5400" b="1" dirty="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410544" y="350165"/>
            <a:ext cx="2088232" cy="1200329"/>
          </a:xfrm>
          <a:prstGeom prst="rect">
            <a:avLst/>
          </a:prstGeom>
          <a:noFill/>
        </p:spPr>
        <p:txBody>
          <a:bodyPr wrap="square" rtlCol="0">
            <a:spAutoFit/>
          </a:bodyPr>
          <a:lstStyle/>
          <a:p>
            <a:r>
              <a:rPr lang="en-US" altLang="zh-CN" sz="7200" spc="-300" dirty="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2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8710" y="1485578"/>
            <a:ext cx="11853112"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spcBef>
                <a:spcPct val="50000"/>
              </a:spcBef>
              <a:buFontTx/>
              <a:buNone/>
              <a:defRPr/>
            </a:pPr>
            <a:r>
              <a:rPr kumimoji="1" lang="zh-CN" altLang="en-US" sz="2801" b="0" dirty="0">
                <a:latin typeface="方正姚体" pitchFamily="2" charset="-122"/>
              </a:rPr>
              <a:t>其中</a:t>
            </a:r>
            <a:r>
              <a:rPr kumimoji="1" lang="en-US" altLang="zh-CN" sz="2801" b="0" dirty="0">
                <a:solidFill>
                  <a:schemeClr val="tx2"/>
                </a:solidFill>
                <a:latin typeface="方正姚体" pitchFamily="2" charset="-122"/>
              </a:rPr>
              <a:t>template</a:t>
            </a:r>
            <a:r>
              <a:rPr kumimoji="1" lang="zh-CN" altLang="en-US" sz="2801" b="0" dirty="0">
                <a:latin typeface="方正姚体" pitchFamily="2" charset="-122"/>
              </a:rPr>
              <a:t>是声明模板的一个关键字，它表示声明一个模板。关键字</a:t>
            </a:r>
            <a:r>
              <a:rPr kumimoji="1" lang="en-US" altLang="zh-CN" sz="2801" b="0" dirty="0">
                <a:solidFill>
                  <a:schemeClr val="tx2"/>
                </a:solidFill>
                <a:latin typeface="方正姚体" pitchFamily="2" charset="-122"/>
              </a:rPr>
              <a:t>class</a:t>
            </a:r>
            <a:r>
              <a:rPr kumimoji="1" lang="zh-CN" altLang="en-US" sz="2801" b="0" dirty="0">
                <a:latin typeface="方正姚体" pitchFamily="2" charset="-122"/>
              </a:rPr>
              <a:t>表明后面的是模板形参表，将模板形参实例化的参数称为模板实参，用模板实参实例化的函数称为模板函数。</a:t>
            </a:r>
          </a:p>
          <a:p>
            <a:pPr>
              <a:defRPr/>
            </a:pPr>
            <a:endParaRPr lang="en-US" altLang="zh-CN" sz="2801" b="0" kern="0" dirty="0"/>
          </a:p>
          <a:p>
            <a:pPr>
              <a:buFontTx/>
              <a:buNone/>
              <a:defRPr/>
            </a:pPr>
            <a:r>
              <a:rPr kumimoji="1" lang="zh-CN" altLang="en-US" sz="2801" b="0" dirty="0"/>
              <a:t>函数模板的调用形式：</a:t>
            </a:r>
          </a:p>
          <a:p>
            <a:pPr>
              <a:buFontTx/>
              <a:buNone/>
              <a:defRPr/>
            </a:pPr>
            <a:r>
              <a:rPr kumimoji="1" lang="zh-CN" altLang="en-US" sz="2801" b="0" dirty="0">
                <a:solidFill>
                  <a:schemeClr val="tx2"/>
                </a:solidFill>
              </a:rPr>
              <a:t>函数名（实参数表）；</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38213" y="27385"/>
            <a:ext cx="393682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函数模板</a:t>
            </a:r>
          </a:p>
        </p:txBody>
      </p:sp>
      <p:grpSp>
        <p:nvGrpSpPr>
          <p:cNvPr id="12" name="组合 11"/>
          <p:cNvGrpSpPr>
            <a:grpSpLocks/>
          </p:cNvGrpSpPr>
          <p:nvPr/>
        </p:nvGrpSpPr>
        <p:grpSpPr bwMode="auto">
          <a:xfrm>
            <a:off x="10090150" y="40521"/>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0579274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2353396" y="1125799"/>
            <a:ext cx="5546421" cy="4395217"/>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20000"/>
              </a:spcBef>
              <a:buClr>
                <a:schemeClr val="tx2"/>
              </a:buClr>
              <a:buSzPct val="75000"/>
              <a:buFont typeface="Monotype Sorts" pitchFamily="2" charset="2"/>
              <a:buNone/>
            </a:pPr>
            <a:r>
              <a:rPr kumimoji="1" lang="en-US" altLang="zh-CN">
                <a:solidFill>
                  <a:schemeClr val="folHlink"/>
                </a:solidFill>
                <a:latin typeface="Tahoma" panose="020B0604030504040204" pitchFamily="34" charset="0"/>
              </a:rPr>
              <a:t>template</a:t>
            </a:r>
            <a:r>
              <a:rPr kumimoji="1" lang="en-US" altLang="zh-CN">
                <a:latin typeface="Tahoma" panose="020B0604030504040204" pitchFamily="34" charset="0"/>
              </a:rPr>
              <a:t>&lt;</a:t>
            </a:r>
            <a:r>
              <a:rPr kumimoji="1" lang="en-US" altLang="zh-CN">
                <a:solidFill>
                  <a:schemeClr val="folHlink"/>
                </a:solidFill>
                <a:latin typeface="Tahoma" panose="020B0604030504040204" pitchFamily="34" charset="0"/>
              </a:rPr>
              <a:t>class</a:t>
            </a:r>
            <a:r>
              <a:rPr kumimoji="1" lang="en-US" altLang="zh-CN">
                <a:latin typeface="Tahoma" panose="020B0604030504040204" pitchFamily="34" charset="0"/>
              </a:rPr>
              <a:t> T&gt;</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T max(T x, T y)</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 </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  </a:t>
            </a:r>
            <a:r>
              <a:rPr kumimoji="1" lang="en-US" altLang="zh-CN">
                <a:solidFill>
                  <a:schemeClr val="folHlink"/>
                </a:solidFill>
                <a:latin typeface="Tahoma" panose="020B0604030504040204" pitchFamily="34" charset="0"/>
              </a:rPr>
              <a:t>return</a:t>
            </a:r>
            <a:r>
              <a:rPr kumimoji="1" lang="en-US" altLang="zh-CN">
                <a:latin typeface="Tahoma" panose="020B0604030504040204" pitchFamily="34" charset="0"/>
              </a:rPr>
              <a:t> (x&gt;y)? x : y; </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a:t>
            </a:r>
          </a:p>
          <a:p>
            <a:pPr>
              <a:spcBef>
                <a:spcPct val="20000"/>
              </a:spcBef>
              <a:buClr>
                <a:schemeClr val="tx2"/>
              </a:buClr>
              <a:buSzPct val="75000"/>
              <a:buFont typeface="Monotype Sorts" pitchFamily="2" charset="2"/>
              <a:buNone/>
            </a:pPr>
            <a:endParaRPr kumimoji="1" lang="en-US" altLang="zh-CN">
              <a:latin typeface="Tahoma" panose="020B0604030504040204" pitchFamily="34" charset="0"/>
            </a:endParaRPr>
          </a:p>
          <a:p>
            <a:pPr>
              <a:spcBef>
                <a:spcPct val="20000"/>
              </a:spcBef>
              <a:buClr>
                <a:schemeClr val="tx2"/>
              </a:buClr>
              <a:buSzPct val="75000"/>
              <a:buFont typeface="Monotype Sorts" pitchFamily="2" charset="2"/>
              <a:buNone/>
            </a:pPr>
            <a:r>
              <a:rPr kumimoji="1" lang="en-US" altLang="zh-CN">
                <a:solidFill>
                  <a:schemeClr val="folHlink"/>
                </a:solidFill>
                <a:latin typeface="Tahoma" panose="020B0604030504040204" pitchFamily="34" charset="0"/>
              </a:rPr>
              <a:t>void</a:t>
            </a:r>
            <a:r>
              <a:rPr kumimoji="1" lang="en-US" altLang="zh-CN">
                <a:latin typeface="Tahoma" panose="020B0604030504040204" pitchFamily="34" charset="0"/>
              </a:rPr>
              <a:t> main()</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	cout&lt;&lt;max(5,6)&lt;&lt;endl;</a:t>
            </a:r>
          </a:p>
          <a:p>
            <a:pPr>
              <a:spcBef>
                <a:spcPct val="20000"/>
              </a:spcBef>
              <a:buClr>
                <a:schemeClr val="tx2"/>
              </a:buClr>
              <a:buSzPct val="75000"/>
              <a:buFont typeface="Monotype Sorts" pitchFamily="2" charset="2"/>
              <a:buNone/>
            </a:pPr>
            <a:r>
              <a:rPr kumimoji="1" lang="en-US" altLang="zh-CN">
                <a:latin typeface="Tahoma" panose="020B0604030504040204" pitchFamily="34" charset="0"/>
              </a:rPr>
              <a:t>}</a:t>
            </a:r>
          </a:p>
        </p:txBody>
      </p:sp>
      <p:sp>
        <p:nvSpPr>
          <p:cNvPr id="4" name="Rectangle 5"/>
          <p:cNvSpPr>
            <a:spLocks noChangeArrowheads="1"/>
          </p:cNvSpPr>
          <p:nvPr/>
        </p:nvSpPr>
        <p:spPr bwMode="auto">
          <a:xfrm>
            <a:off x="1994539" y="1197253"/>
            <a:ext cx="7705920" cy="2234130"/>
          </a:xfrm>
          <a:prstGeom prst="rect">
            <a:avLst/>
          </a:prstGeom>
          <a:noFill/>
          <a:ln w="25400"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Rectangle 6"/>
          <p:cNvSpPr>
            <a:spLocks noChangeArrowheads="1"/>
          </p:cNvSpPr>
          <p:nvPr/>
        </p:nvSpPr>
        <p:spPr bwMode="auto">
          <a:xfrm>
            <a:off x="1994539" y="4655628"/>
            <a:ext cx="7705920" cy="647850"/>
          </a:xfrm>
          <a:prstGeom prst="rect">
            <a:avLst/>
          </a:prstGeom>
          <a:noFill/>
          <a:ln w="25400"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7"/>
          <p:cNvSpPr txBox="1">
            <a:spLocks noChangeArrowheads="1"/>
          </p:cNvSpPr>
          <p:nvPr/>
        </p:nvSpPr>
        <p:spPr bwMode="auto">
          <a:xfrm>
            <a:off x="8260263" y="2062641"/>
            <a:ext cx="1008295" cy="46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232C8"/>
                </a:solidFill>
                <a:latin typeface="Tahoma" panose="020B0604030504040204" pitchFamily="34" charset="0"/>
                <a:ea typeface="黑体" panose="02010609060101010101" pitchFamily="49" charset="-122"/>
              </a:rPr>
              <a:t>定义</a:t>
            </a:r>
          </a:p>
        </p:txBody>
      </p:sp>
      <p:sp>
        <p:nvSpPr>
          <p:cNvPr id="7" name="Text Box 8"/>
          <p:cNvSpPr txBox="1">
            <a:spLocks noChangeArrowheads="1"/>
          </p:cNvSpPr>
          <p:nvPr/>
        </p:nvSpPr>
        <p:spPr bwMode="auto">
          <a:xfrm>
            <a:off x="8187221" y="4655628"/>
            <a:ext cx="1008295" cy="46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solidFill>
                  <a:srgbClr val="3232C8"/>
                </a:solidFill>
                <a:latin typeface="Tahoma" panose="020B0604030504040204" pitchFamily="34" charset="0"/>
                <a:ea typeface="黑体" panose="02010609060101010101" pitchFamily="49" charset="-122"/>
              </a:rPr>
              <a:t>使用</a:t>
            </a:r>
          </a:p>
        </p:txBody>
      </p:sp>
      <p:pic>
        <p:nvPicPr>
          <p:cNvPr id="8"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a:grpSpLocks/>
          </p:cNvGrpSpPr>
          <p:nvPr/>
        </p:nvGrpSpPr>
        <p:grpSpPr bwMode="auto">
          <a:xfrm>
            <a:off x="304800" y="71835"/>
            <a:ext cx="466725" cy="468313"/>
            <a:chOff x="1192404" y="608225"/>
            <a:chExt cx="1755828" cy="1759616"/>
          </a:xfrm>
        </p:grpSpPr>
        <p:grpSp>
          <p:nvGrpSpPr>
            <p:cNvPr id="10" name="组合 79"/>
            <p:cNvGrpSpPr>
              <a:grpSpLocks/>
            </p:cNvGrpSpPr>
            <p:nvPr/>
          </p:nvGrpSpPr>
          <p:grpSpPr bwMode="auto">
            <a:xfrm>
              <a:off x="1192404" y="608225"/>
              <a:ext cx="1755828" cy="1759616"/>
              <a:chOff x="6379729" y="2488774"/>
              <a:chExt cx="2513016" cy="2513016"/>
            </a:xfrm>
          </p:grpSpPr>
          <p:sp>
            <p:nvSpPr>
              <p:cNvPr id="1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3" name="任意多边形 83"/>
              <p:cNvGrpSpPr>
                <a:grpSpLocks/>
              </p:cNvGrpSpPr>
              <p:nvPr/>
            </p:nvGrpSpPr>
            <p:grpSpPr bwMode="auto">
              <a:xfrm>
                <a:off x="6397313" y="2490687"/>
                <a:ext cx="2505748" cy="2500354"/>
                <a:chOff x="1883664" y="1987296"/>
                <a:chExt cx="1322832" cy="1322832"/>
              </a:xfrm>
            </p:grpSpPr>
            <p:pic>
              <p:nvPicPr>
                <p:cNvPr id="1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6" name="TextBox 64"/>
          <p:cNvSpPr txBox="1">
            <a:spLocks noChangeArrowheads="1"/>
          </p:cNvSpPr>
          <p:nvPr/>
        </p:nvSpPr>
        <p:spPr bwMode="auto">
          <a:xfrm>
            <a:off x="938213" y="27385"/>
            <a:ext cx="393682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函数模板</a:t>
            </a:r>
          </a:p>
        </p:txBody>
      </p:sp>
      <p:grpSp>
        <p:nvGrpSpPr>
          <p:cNvPr id="17" name="组合 16"/>
          <p:cNvGrpSpPr>
            <a:grpSpLocks/>
          </p:cNvGrpSpPr>
          <p:nvPr/>
        </p:nvGrpSpPr>
        <p:grpSpPr bwMode="auto">
          <a:xfrm>
            <a:off x="10090150" y="40521"/>
            <a:ext cx="2108200" cy="609600"/>
            <a:chOff x="755298" y="2917165"/>
            <a:chExt cx="1584454" cy="447077"/>
          </a:xfrm>
        </p:grpSpPr>
        <p:sp>
          <p:nvSpPr>
            <p:cNvPr id="18"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9" name="圆角矩形 1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20"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5529430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 y="809089"/>
            <a:ext cx="12198349" cy="55730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solidFill>
                  <a:srgbClr val="FF0000"/>
                </a:solidFill>
              </a:rPr>
              <a:t>函数模板不是函数，不对应可执行代码</a:t>
            </a:r>
            <a:r>
              <a:rPr lang="zh-CN" altLang="en-US" sz="2801" b="0" kern="0" dirty="0"/>
              <a:t>。其定义是对一类函数的描述，只有实例化为模板函数后才能被执行。函数模板实例化时，编译系统根据函数调用时的实参类型，生成与之相对应的重载函数即</a:t>
            </a:r>
            <a:r>
              <a:rPr lang="zh-CN" altLang="en-US" sz="2801" b="0" kern="0" dirty="0">
                <a:solidFill>
                  <a:srgbClr val="FF0000"/>
                </a:solidFill>
              </a:rPr>
              <a:t>模板函数</a:t>
            </a:r>
            <a:r>
              <a:rPr lang="zh-CN" altLang="en-US" sz="2801" b="0" kern="0" dirty="0"/>
              <a:t>。 </a:t>
            </a:r>
            <a:endParaRPr lang="en-US" altLang="zh-CN" sz="2801" b="0" kern="0" dirty="0"/>
          </a:p>
          <a:p>
            <a:pPr>
              <a:defRPr/>
            </a:pPr>
            <a:endParaRPr lang="en-US" altLang="zh-CN" sz="2801" b="0" kern="0" dirty="0"/>
          </a:p>
          <a:p>
            <a:pPr>
              <a:defRPr/>
            </a:pPr>
            <a:r>
              <a:rPr lang="zh-CN" altLang="en-US" sz="2801" dirty="0"/>
              <a:t>带有</a:t>
            </a:r>
            <a:r>
              <a:rPr lang="en-US" altLang="zh-CN" sz="2801" dirty="0"/>
              <a:t>template</a:t>
            </a:r>
            <a:r>
              <a:rPr lang="zh-CN" altLang="en-US" sz="2801" dirty="0"/>
              <a:t>的内容是</a:t>
            </a:r>
            <a:r>
              <a:rPr lang="zh-CN" altLang="en-US" sz="2801" dirty="0">
                <a:solidFill>
                  <a:srgbClr val="FF0000"/>
                </a:solidFill>
              </a:rPr>
              <a:t>函数</a:t>
            </a:r>
            <a:r>
              <a:rPr lang="zh-CN" altLang="en-US" sz="2801" dirty="0" smtClean="0">
                <a:solidFill>
                  <a:srgbClr val="FF0000"/>
                </a:solidFill>
              </a:rPr>
              <a:t>模板</a:t>
            </a:r>
            <a:r>
              <a:rPr lang="en-US" altLang="zh-CN" sz="2801" dirty="0" smtClean="0">
                <a:solidFill>
                  <a:srgbClr val="FF0000"/>
                </a:solidFill>
              </a:rPr>
              <a:t>;</a:t>
            </a:r>
            <a:endParaRPr lang="zh-CN" altLang="en-US" sz="2801" dirty="0">
              <a:solidFill>
                <a:srgbClr val="FF0000"/>
              </a:solidFill>
            </a:endParaRPr>
          </a:p>
          <a:p>
            <a:pPr>
              <a:buFont typeface="Wingdings" pitchFamily="2" charset="2"/>
              <a:buNone/>
              <a:defRPr/>
            </a:pPr>
            <a:r>
              <a:rPr lang="zh-CN" altLang="en-US" sz="2801" dirty="0"/>
              <a:t>	编译器生成的是</a:t>
            </a:r>
            <a:r>
              <a:rPr lang="zh-CN" altLang="en-US" sz="2801" dirty="0">
                <a:solidFill>
                  <a:srgbClr val="FF0000"/>
                </a:solidFill>
              </a:rPr>
              <a:t>模板</a:t>
            </a:r>
            <a:r>
              <a:rPr lang="zh-CN" altLang="en-US" sz="2801" dirty="0" smtClean="0">
                <a:solidFill>
                  <a:srgbClr val="FF0000"/>
                </a:solidFill>
              </a:rPr>
              <a:t>函数</a:t>
            </a:r>
            <a:r>
              <a:rPr lang="en-US" altLang="zh-CN" sz="2801" dirty="0" smtClean="0">
                <a:solidFill>
                  <a:srgbClr val="FF0000"/>
                </a:solidFill>
              </a:rPr>
              <a:t>;</a:t>
            </a:r>
          </a:p>
          <a:p>
            <a:pPr>
              <a:buFont typeface="Wingdings" pitchFamily="2" charset="2"/>
              <a:buNone/>
              <a:defRPr/>
            </a:pPr>
            <a:endParaRPr lang="zh-CN" altLang="en-US" sz="2801" dirty="0">
              <a:solidFill>
                <a:srgbClr val="FF0000"/>
              </a:solidFill>
            </a:endParaRPr>
          </a:p>
          <a:p>
            <a:pPr>
              <a:defRPr/>
            </a:pPr>
            <a:r>
              <a:rPr lang="zh-CN" altLang="en-US" sz="2801" b="0" kern="0" dirty="0"/>
              <a:t>模板函数与重载是密切相关的，从同一个函数模板产生的模板函数都是同名的，编译系统通过重载方法调用相应函数。重载函数通常用于参数数据类型不同，逻辑操作近似但不完全相同的情况，需要程序员编写多个不同的重载函数。函数模板则适用于参数数据类型不同，而逻辑操作完全相同的情况，程序员只要编写一个函数模板作为产生重载函数的范本即可</a:t>
            </a:r>
            <a:r>
              <a:rPr lang="zh-CN" altLang="en-US" sz="2801" b="0" kern="0" dirty="0" smtClean="0"/>
              <a:t>。</a:t>
            </a:r>
            <a:endParaRPr lang="zh-CN" altLang="en-US" sz="2801"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10090150" y="40521"/>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8339078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38162" y="682671"/>
            <a:ext cx="10573254" cy="266429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33507" indent="-533507">
              <a:buNone/>
              <a:defRPr/>
            </a:pPr>
            <a:r>
              <a:rPr lang="en-US" altLang="zh-CN" sz="2400" b="0" kern="0" dirty="0" smtClean="0">
                <a:latin typeface="方正姚体" pitchFamily="2" charset="-122"/>
              </a:rPr>
              <a:t>#</a:t>
            </a:r>
            <a:r>
              <a:rPr lang="en-US" altLang="zh-CN" sz="2400" b="0" kern="0" dirty="0">
                <a:latin typeface="方正姚体" pitchFamily="2" charset="-122"/>
              </a:rPr>
              <a:t>include </a:t>
            </a:r>
            <a:r>
              <a:rPr lang="en-US" altLang="zh-CN" sz="2400" b="0" kern="0" dirty="0"/>
              <a:t>“</a:t>
            </a:r>
            <a:r>
              <a:rPr lang="en-US" altLang="zh-CN" sz="2400" b="0" kern="0" dirty="0" err="1">
                <a:latin typeface="方正姚体" pitchFamily="2" charset="-122"/>
              </a:rPr>
              <a:t>iostream.h</a:t>
            </a:r>
            <a:r>
              <a:rPr lang="en-US" altLang="zh-CN" sz="2400" b="0" kern="0" dirty="0"/>
              <a:t>”</a:t>
            </a:r>
            <a:endParaRPr lang="en-US" altLang="zh-CN" sz="2400" b="0" kern="0" dirty="0">
              <a:latin typeface="方正姚体" pitchFamily="2" charset="-122"/>
            </a:endParaRPr>
          </a:p>
          <a:p>
            <a:pPr marL="0" indent="0">
              <a:buClr>
                <a:schemeClr val="tx1"/>
              </a:buClr>
              <a:buNone/>
              <a:defRPr/>
            </a:pPr>
            <a:r>
              <a:rPr lang="en-US" altLang="zh-CN" sz="2400" b="0" kern="0" dirty="0">
                <a:latin typeface="方正姚体" pitchFamily="2" charset="-122"/>
              </a:rPr>
              <a:t> template&lt;class T&gt;    //</a:t>
            </a:r>
            <a:r>
              <a:rPr lang="zh-CN" altLang="en-US" sz="2400" b="0" kern="0" dirty="0">
                <a:latin typeface="方正姚体" pitchFamily="2" charset="-122"/>
              </a:rPr>
              <a:t>声明一个函数模板</a:t>
            </a:r>
          </a:p>
          <a:p>
            <a:pPr marL="0" indent="0">
              <a:buClr>
                <a:schemeClr val="tx1"/>
              </a:buClr>
              <a:buNone/>
              <a:defRPr/>
            </a:pPr>
            <a:r>
              <a:rPr lang="zh-CN" altLang="en-US" sz="2400" b="0" kern="0" dirty="0">
                <a:latin typeface="方正姚体" pitchFamily="2" charset="-122"/>
              </a:rPr>
              <a:t> </a:t>
            </a:r>
            <a:r>
              <a:rPr lang="en-US" altLang="zh-CN" sz="2400" b="0" kern="0" dirty="0">
                <a:latin typeface="方正姚体" pitchFamily="2" charset="-122"/>
              </a:rPr>
              <a:t>T max(T x, T y)</a:t>
            </a:r>
          </a:p>
          <a:p>
            <a:pPr marL="0" indent="0">
              <a:buClr>
                <a:schemeClr val="tx1"/>
              </a:buClr>
              <a:buNone/>
              <a:defRPr/>
            </a:pPr>
            <a:r>
              <a:rPr lang="en-US" altLang="zh-CN" sz="2400" b="0" kern="0" dirty="0">
                <a:latin typeface="方正姚体" pitchFamily="2" charset="-122"/>
              </a:rPr>
              <a:t> {</a:t>
            </a:r>
          </a:p>
          <a:p>
            <a:pPr marL="0" indent="0">
              <a:buClr>
                <a:schemeClr val="tx1"/>
              </a:buClr>
              <a:buNone/>
              <a:defRPr/>
            </a:pPr>
            <a:r>
              <a:rPr lang="en-US" altLang="zh-CN" sz="2400" b="0" kern="0" dirty="0">
                <a:latin typeface="方正姚体" pitchFamily="2" charset="-122"/>
              </a:rPr>
              <a:t>     return (x&gt;y)? x:y;</a:t>
            </a:r>
          </a:p>
          <a:p>
            <a:pPr marL="0" indent="0">
              <a:buClr>
                <a:schemeClr val="tx1"/>
              </a:buClr>
              <a:buNone/>
              <a:defRPr/>
            </a:pPr>
            <a:r>
              <a:rPr lang="en-US" altLang="zh-CN" sz="2400" b="0" kern="0" dirty="0">
                <a:latin typeface="方正姚体" pitchFamily="2" charset="-122"/>
              </a:rPr>
              <a:t> }</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17" name="Rectangle 3"/>
          <p:cNvSpPr txBox="1">
            <a:spLocks noChangeArrowheads="1"/>
          </p:cNvSpPr>
          <p:nvPr/>
        </p:nvSpPr>
        <p:spPr bwMode="auto">
          <a:xfrm>
            <a:off x="3793408" y="2602516"/>
            <a:ext cx="7774199"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400" b="0" kern="0" dirty="0">
                <a:latin typeface="方正姚体" pitchFamily="2" charset="-122"/>
              </a:rPr>
              <a:t>     void main()</a:t>
            </a:r>
          </a:p>
          <a:p>
            <a:pPr marL="0" indent="0">
              <a:lnSpc>
                <a:spcPct val="80000"/>
              </a:lnSpc>
              <a:buClr>
                <a:schemeClr val="tx1"/>
              </a:buClr>
              <a:buNone/>
              <a:defRPr/>
            </a:pPr>
            <a:r>
              <a:rPr lang="en-US" altLang="zh-CN" sz="2400" b="0" kern="0" dirty="0">
                <a:latin typeface="方正姚体" pitchFamily="2" charset="-122"/>
              </a:rPr>
              <a:t>	{</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int</a:t>
            </a:r>
            <a:r>
              <a:rPr lang="en-US" altLang="zh-CN" sz="2400" b="0" kern="0" dirty="0">
                <a:latin typeface="方正姚体" pitchFamily="2" charset="-122"/>
              </a:rPr>
              <a:t> a = 6, b = 8;</a:t>
            </a:r>
          </a:p>
          <a:p>
            <a:pPr marL="0" indent="0">
              <a:lnSpc>
                <a:spcPct val="80000"/>
              </a:lnSpc>
              <a:buClr>
                <a:schemeClr val="tx1"/>
              </a:buClr>
              <a:buNone/>
              <a:defRPr/>
            </a:pPr>
            <a:r>
              <a:rPr lang="en-US" altLang="zh-CN" sz="2400" b="0" kern="0" dirty="0">
                <a:latin typeface="方正姚体" pitchFamily="2" charset="-122"/>
              </a:rPr>
              <a:t>		float c = 8.5, d = 2.2;</a:t>
            </a:r>
          </a:p>
          <a:p>
            <a:pPr marL="0" indent="0">
              <a:lnSpc>
                <a:spcPct val="80000"/>
              </a:lnSpc>
              <a:buClr>
                <a:schemeClr val="tx1"/>
              </a:buClr>
              <a:buNone/>
              <a:defRPr/>
            </a:pPr>
            <a:r>
              <a:rPr lang="en-US" altLang="zh-CN" sz="2400" b="0" kern="0" dirty="0">
                <a:latin typeface="方正姚体" pitchFamily="2" charset="-122"/>
              </a:rPr>
              <a:t>		double e = 21.123, f = 145.987;</a:t>
            </a:r>
          </a:p>
          <a:p>
            <a:pPr marL="0" indent="0">
              <a:lnSpc>
                <a:spcPct val="80000"/>
              </a:lnSpc>
              <a:buClr>
                <a:schemeClr val="tx1"/>
              </a:buClr>
              <a:buNone/>
              <a:defRPr/>
            </a:pPr>
            <a:r>
              <a:rPr lang="en-US" altLang="zh-CN" sz="2400" b="0" kern="0" dirty="0">
                <a:latin typeface="方正姚体" pitchFamily="2" charset="-122"/>
              </a:rPr>
              <a:t>		char g = </a:t>
            </a:r>
            <a:r>
              <a:rPr lang="en-US" altLang="zh-CN" sz="2400" b="0" kern="0" dirty="0"/>
              <a:t>‘</a:t>
            </a:r>
            <a:r>
              <a:rPr lang="en-US" altLang="zh-CN" sz="2400" b="0" kern="0" dirty="0">
                <a:latin typeface="方正姚体" pitchFamily="2" charset="-122"/>
              </a:rPr>
              <a:t>z</a:t>
            </a:r>
            <a:r>
              <a:rPr lang="en-US" altLang="zh-CN" sz="2400" b="0" kern="0" dirty="0"/>
              <a:t>’</a:t>
            </a:r>
            <a:r>
              <a:rPr lang="en-US" altLang="zh-CN" sz="2400" b="0" kern="0" dirty="0">
                <a:latin typeface="方正姚体" pitchFamily="2" charset="-122"/>
              </a:rPr>
              <a:t>, h = </a:t>
            </a:r>
            <a:r>
              <a:rPr lang="en-US" altLang="zh-CN" sz="2400" b="0" kern="0" dirty="0"/>
              <a:t>‘</a:t>
            </a:r>
            <a:r>
              <a:rPr lang="en-US" altLang="zh-CN" sz="2400" b="0" kern="0" dirty="0">
                <a:latin typeface="方正姚体" pitchFamily="2" charset="-122"/>
              </a:rPr>
              <a:t>m</a:t>
            </a:r>
            <a:r>
              <a:rPr lang="en-US" altLang="zh-CN" sz="2400" b="0" kern="0" dirty="0"/>
              <a:t>’</a:t>
            </a: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&lt;&lt;max(</a:t>
            </a:r>
            <a:r>
              <a:rPr lang="en-US" altLang="zh-CN" sz="2400" b="0" kern="0" dirty="0" err="1">
                <a:latin typeface="方正姚体" pitchFamily="2" charset="-122"/>
              </a:rPr>
              <a:t>a,b</a:t>
            </a:r>
            <a:r>
              <a:rPr lang="en-US" altLang="zh-CN" sz="2400" b="0" kern="0" dirty="0">
                <a:latin typeface="方正姚体" pitchFamily="2" charset="-122"/>
              </a:rPr>
              <a:t>)&lt;&lt;</a:t>
            </a:r>
            <a:r>
              <a:rPr lang="en-US" altLang="zh-CN" sz="2400" b="0" kern="0" dirty="0" err="1">
                <a:latin typeface="方正姚体" pitchFamily="2" charset="-122"/>
              </a:rPr>
              <a:t>endl</a:t>
            </a:r>
            <a:r>
              <a:rPr lang="en-US" altLang="zh-CN" sz="2400" b="0" kern="0" dirty="0">
                <a:latin typeface="方正姚体" pitchFamily="2" charset="-122"/>
              </a:rPr>
              <a:t>;   //</a:t>
            </a:r>
            <a:r>
              <a:rPr lang="zh-CN" altLang="en-US" sz="2400" b="0" kern="0" dirty="0">
                <a:latin typeface="方正姚体" pitchFamily="2" charset="-122"/>
              </a:rPr>
              <a:t>函数模板的实例化</a:t>
            </a:r>
            <a:endParaRPr lang="zh-CN" altLang="fr-FR" sz="2400" b="0" kern="0" dirty="0">
              <a:latin typeface="方正姚体" pitchFamily="2" charset="-122"/>
            </a:endParaRPr>
          </a:p>
          <a:p>
            <a:pPr marL="0" indent="0">
              <a:lnSpc>
                <a:spcPct val="80000"/>
              </a:lnSpc>
              <a:buClr>
                <a:schemeClr val="tx1"/>
              </a:buClr>
              <a:buNone/>
              <a:defRPr/>
            </a:pPr>
            <a:r>
              <a:rPr lang="zh-CN" altLang="fr-FR" sz="2400" b="0" kern="0" dirty="0">
                <a:latin typeface="方正姚体" pitchFamily="2" charset="-122"/>
              </a:rPr>
              <a:t>		</a:t>
            </a:r>
            <a:r>
              <a:rPr lang="fr-FR" altLang="zh-CN" sz="2400" b="0" kern="0" dirty="0">
                <a:latin typeface="方正姚体" pitchFamily="2" charset="-122"/>
              </a:rPr>
              <a:t>cout&lt;&lt;max(c,d)&lt;&lt;endl;</a:t>
            </a:r>
          </a:p>
          <a:p>
            <a:pPr marL="0" indent="0">
              <a:lnSpc>
                <a:spcPct val="80000"/>
              </a:lnSpc>
              <a:buClr>
                <a:schemeClr val="tx1"/>
              </a:buClr>
              <a:buNone/>
              <a:defRPr/>
            </a:pPr>
            <a:r>
              <a:rPr lang="fr-FR"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&lt;&lt;max(</a:t>
            </a:r>
            <a:r>
              <a:rPr lang="en-US" altLang="zh-CN" sz="2400" b="0" kern="0" dirty="0" err="1">
                <a:latin typeface="方正姚体" pitchFamily="2" charset="-122"/>
              </a:rPr>
              <a:t>e,f</a:t>
            </a:r>
            <a:r>
              <a:rPr lang="en-US" altLang="zh-CN" sz="2400" b="0" kern="0" dirty="0">
                <a:latin typeface="方正姚体" pitchFamily="2" charset="-122"/>
              </a:rPr>
              <a:t>)&lt;&lt;</a:t>
            </a:r>
            <a:r>
              <a:rPr lang="en-US" altLang="zh-CN" sz="2400" b="0" kern="0" dirty="0" err="1">
                <a:latin typeface="方正姚体" pitchFamily="2" charset="-122"/>
              </a:rPr>
              <a:t>endl</a:t>
            </a: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&lt;&lt;max(</a:t>
            </a:r>
            <a:r>
              <a:rPr lang="en-US" altLang="zh-CN" sz="2400" b="0" kern="0" dirty="0" err="1">
                <a:latin typeface="方正姚体" pitchFamily="2" charset="-122"/>
              </a:rPr>
              <a:t>g,h</a:t>
            </a:r>
            <a:r>
              <a:rPr lang="en-US" altLang="zh-CN" sz="2400" b="0" kern="0" dirty="0">
                <a:latin typeface="方正姚体" pitchFamily="2" charset="-122"/>
              </a:rPr>
              <a:t>)&lt;&lt;</a:t>
            </a:r>
            <a:r>
              <a:rPr lang="en-US" altLang="zh-CN" sz="2400" b="0" kern="0" dirty="0" err="1">
                <a:latin typeface="方正姚体" pitchFamily="2" charset="-122"/>
              </a:rPr>
              <a:t>endl</a:t>
            </a: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a:t>
            </a:r>
          </a:p>
        </p:txBody>
      </p:sp>
    </p:spTree>
    <p:extLst>
      <p:ext uri="{BB962C8B-B14F-4D97-AF65-F5344CB8AC3E}">
        <p14:creationId xmlns:p14="http://schemas.microsoft.com/office/powerpoint/2010/main" val="40151960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819469"/>
            <a:ext cx="11738465" cy="563466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Tx/>
              <a:buNone/>
              <a:defRPr/>
            </a:pPr>
            <a:r>
              <a:rPr lang="zh-CN" altLang="en-US" sz="2400" b="0" kern="0" dirty="0">
                <a:latin typeface="方正姚体" pitchFamily="2" charset="-122"/>
              </a:rPr>
              <a:t>程序输出结果为：</a:t>
            </a:r>
          </a:p>
          <a:p>
            <a:pPr>
              <a:lnSpc>
                <a:spcPct val="90000"/>
              </a:lnSpc>
              <a:buFontTx/>
              <a:buNone/>
              <a:defRPr/>
            </a:pPr>
            <a:r>
              <a:rPr lang="zh-CN" altLang="en-US" sz="2400" b="0" kern="0" dirty="0">
                <a:latin typeface="方正姚体" pitchFamily="2" charset="-122"/>
              </a:rPr>
              <a:t>   </a:t>
            </a:r>
            <a:r>
              <a:rPr lang="en-US" altLang="zh-CN" sz="2400" b="0" kern="0" dirty="0">
                <a:latin typeface="方正姚体" pitchFamily="2" charset="-122"/>
              </a:rPr>
              <a:t>8</a:t>
            </a:r>
          </a:p>
          <a:p>
            <a:pPr>
              <a:lnSpc>
                <a:spcPct val="90000"/>
              </a:lnSpc>
              <a:buFontTx/>
              <a:buNone/>
              <a:defRPr/>
            </a:pPr>
            <a:r>
              <a:rPr lang="en-US" altLang="zh-CN" sz="2400" b="0" kern="0" dirty="0">
                <a:latin typeface="方正姚体" pitchFamily="2" charset="-122"/>
              </a:rPr>
              <a:t>   8.5</a:t>
            </a:r>
          </a:p>
          <a:p>
            <a:pPr>
              <a:lnSpc>
                <a:spcPct val="90000"/>
              </a:lnSpc>
              <a:buFontTx/>
              <a:buNone/>
              <a:defRPr/>
            </a:pPr>
            <a:r>
              <a:rPr lang="en-US" altLang="zh-CN" sz="2400" b="0" kern="0" dirty="0">
                <a:latin typeface="方正姚体" pitchFamily="2" charset="-122"/>
              </a:rPr>
              <a:t>   145.987</a:t>
            </a:r>
          </a:p>
          <a:p>
            <a:pPr>
              <a:lnSpc>
                <a:spcPct val="90000"/>
              </a:lnSpc>
              <a:buFontTx/>
              <a:buNone/>
              <a:defRPr/>
            </a:pPr>
            <a:r>
              <a:rPr lang="en-US" altLang="zh-CN" sz="2400" b="0" kern="0" dirty="0">
                <a:latin typeface="方正姚体" pitchFamily="2" charset="-122"/>
              </a:rPr>
              <a:t>   z</a:t>
            </a:r>
          </a:p>
          <a:p>
            <a:pPr>
              <a:lnSpc>
                <a:spcPct val="90000"/>
              </a:lnSpc>
              <a:buFontTx/>
              <a:buNone/>
              <a:defRPr/>
            </a:pPr>
            <a:endParaRPr lang="en-US" altLang="zh-CN" sz="2400" b="0" kern="0" dirty="0">
              <a:latin typeface="方正姚体" pitchFamily="2" charset="-122"/>
            </a:endParaRPr>
          </a:p>
          <a:p>
            <a:pPr marL="0">
              <a:lnSpc>
                <a:spcPct val="150000"/>
              </a:lnSpc>
              <a:spcBef>
                <a:spcPts val="0"/>
              </a:spcBef>
              <a:buFontTx/>
              <a:buNone/>
              <a:defRPr/>
            </a:pPr>
            <a:r>
              <a:rPr lang="zh-CN" altLang="en-US" sz="2400" b="0" kern="0" dirty="0">
                <a:latin typeface="方正姚体" pitchFamily="2" charset="-122"/>
              </a:rPr>
              <a:t>主程序</a:t>
            </a:r>
            <a:r>
              <a:rPr lang="en-US" altLang="zh-CN" sz="2400" b="0" kern="0" dirty="0">
                <a:latin typeface="方正姚体" pitchFamily="2" charset="-122"/>
              </a:rPr>
              <a:t>main()</a:t>
            </a:r>
            <a:r>
              <a:rPr lang="zh-CN" altLang="en-US" sz="2400" b="0" kern="0" dirty="0">
                <a:latin typeface="方正姚体" pitchFamily="2" charset="-122"/>
              </a:rPr>
              <a:t>中利用函数模板一共生成了四个模板函数</a:t>
            </a:r>
            <a:r>
              <a:rPr lang="en-US" altLang="zh-CN" sz="2400" b="0" kern="0" dirty="0">
                <a:latin typeface="方正姚体" pitchFamily="2" charset="-122"/>
              </a:rPr>
              <a:t>max(</a:t>
            </a:r>
            <a:r>
              <a:rPr lang="en-US" altLang="zh-CN" sz="2400" b="0" kern="0" dirty="0" err="1">
                <a:latin typeface="方正姚体" pitchFamily="2" charset="-122"/>
              </a:rPr>
              <a:t>a,b</a:t>
            </a:r>
            <a:r>
              <a:rPr lang="en-US" altLang="zh-CN" sz="2400" b="0" kern="0" dirty="0">
                <a:latin typeface="方正姚体" pitchFamily="2" charset="-122"/>
              </a:rPr>
              <a:t>), </a:t>
            </a:r>
            <a:r>
              <a:rPr lang="en-US" altLang="zh-CN" sz="2400" b="0" kern="0" dirty="0" smtClean="0">
                <a:latin typeface="方正姚体" pitchFamily="2" charset="-122"/>
              </a:rPr>
              <a:t>max(</a:t>
            </a:r>
            <a:r>
              <a:rPr lang="en-US" altLang="zh-CN" sz="2400" b="0" kern="0" dirty="0" err="1" smtClean="0">
                <a:latin typeface="方正姚体" pitchFamily="2" charset="-122"/>
              </a:rPr>
              <a:t>c,d</a:t>
            </a:r>
            <a:r>
              <a:rPr lang="en-US" altLang="zh-CN" sz="2400" b="0" kern="0" dirty="0">
                <a:latin typeface="方正姚体" pitchFamily="2" charset="-122"/>
              </a:rPr>
              <a:t>), max(</a:t>
            </a:r>
            <a:r>
              <a:rPr lang="en-US" altLang="zh-CN" sz="2400" b="0" kern="0" dirty="0" err="1">
                <a:latin typeface="方正姚体" pitchFamily="2" charset="-122"/>
              </a:rPr>
              <a:t>e,f</a:t>
            </a:r>
            <a:r>
              <a:rPr lang="en-US" altLang="zh-CN" sz="2400" b="0" kern="0" dirty="0">
                <a:latin typeface="方正姚体" pitchFamily="2" charset="-122"/>
              </a:rPr>
              <a:t>), max(</a:t>
            </a:r>
            <a:r>
              <a:rPr lang="en-US" altLang="zh-CN" sz="2400" b="0" kern="0" dirty="0" err="1">
                <a:latin typeface="方正姚体" pitchFamily="2" charset="-122"/>
              </a:rPr>
              <a:t>g,h</a:t>
            </a:r>
            <a:r>
              <a:rPr lang="en-US" altLang="zh-CN" sz="2400" b="0" kern="0" dirty="0">
                <a:latin typeface="方正姚体" pitchFamily="2" charset="-122"/>
              </a:rPr>
              <a:t>)</a:t>
            </a:r>
            <a:r>
              <a:rPr lang="zh-CN" altLang="en-US" sz="2400" b="0" kern="0" dirty="0">
                <a:latin typeface="方正姚体" pitchFamily="2" charset="-122"/>
              </a:rPr>
              <a:t>。</a:t>
            </a:r>
            <a:r>
              <a:rPr lang="en-US" altLang="zh-CN" sz="2400" b="0" kern="0" dirty="0">
                <a:latin typeface="方正姚体" pitchFamily="2" charset="-122"/>
              </a:rPr>
              <a:t>max(</a:t>
            </a:r>
            <a:r>
              <a:rPr lang="en-US" altLang="zh-CN" sz="2400" b="0" kern="0" dirty="0" err="1">
                <a:latin typeface="方正姚体" pitchFamily="2" charset="-122"/>
              </a:rPr>
              <a:t>a,b</a:t>
            </a:r>
            <a:r>
              <a:rPr lang="en-US" altLang="zh-CN" sz="2400" b="0" kern="0" dirty="0">
                <a:latin typeface="方正姚体" pitchFamily="2" charset="-122"/>
              </a:rPr>
              <a:t>)</a:t>
            </a:r>
            <a:r>
              <a:rPr lang="zh-CN" altLang="en-US" sz="2400" b="0" kern="0" dirty="0">
                <a:latin typeface="方正姚体" pitchFamily="2" charset="-122"/>
              </a:rPr>
              <a:t>用模板实参</a:t>
            </a:r>
            <a:r>
              <a:rPr lang="en-US" altLang="zh-CN" sz="2400" b="0" kern="0" dirty="0" err="1">
                <a:latin typeface="方正姚体" pitchFamily="2" charset="-122"/>
              </a:rPr>
              <a:t>int</a:t>
            </a:r>
            <a:r>
              <a:rPr lang="zh-CN" altLang="en-US" sz="2400" b="0" kern="0" dirty="0">
                <a:latin typeface="方正姚体" pitchFamily="2" charset="-122"/>
              </a:rPr>
              <a:t>将模板类型参数</a:t>
            </a:r>
            <a:r>
              <a:rPr lang="en-US" altLang="zh-CN" sz="2400" b="0" kern="0" dirty="0" smtClean="0">
                <a:latin typeface="方正姚体" pitchFamily="2" charset="-122"/>
              </a:rPr>
              <a:t>T</a:t>
            </a:r>
            <a:r>
              <a:rPr lang="zh-CN" altLang="en-US" sz="2400" b="0" kern="0" dirty="0" smtClean="0">
                <a:latin typeface="方正姚体" pitchFamily="2" charset="-122"/>
              </a:rPr>
              <a:t>进行</a:t>
            </a:r>
            <a:r>
              <a:rPr lang="zh-CN" altLang="en-US" sz="2400" b="0" kern="0" dirty="0">
                <a:latin typeface="方正姚体" pitchFamily="2" charset="-122"/>
              </a:rPr>
              <a:t>了实例化；</a:t>
            </a:r>
            <a:r>
              <a:rPr lang="en-US" altLang="zh-CN" sz="2400" b="0" kern="0" dirty="0">
                <a:latin typeface="方正姚体" pitchFamily="2" charset="-122"/>
              </a:rPr>
              <a:t>max(</a:t>
            </a:r>
            <a:r>
              <a:rPr lang="en-US" altLang="zh-CN" sz="2400" b="0" kern="0" dirty="0" err="1">
                <a:latin typeface="方正姚体" pitchFamily="2" charset="-122"/>
              </a:rPr>
              <a:t>c,d</a:t>
            </a:r>
            <a:r>
              <a:rPr lang="en-US" altLang="zh-CN" sz="2400" b="0" kern="0" dirty="0">
                <a:latin typeface="方正姚体" pitchFamily="2" charset="-122"/>
              </a:rPr>
              <a:t>)</a:t>
            </a:r>
            <a:r>
              <a:rPr lang="zh-CN" altLang="en-US" sz="2400" b="0" kern="0" dirty="0">
                <a:latin typeface="方正姚体" pitchFamily="2" charset="-122"/>
              </a:rPr>
              <a:t>用实参</a:t>
            </a:r>
            <a:r>
              <a:rPr lang="en-US" altLang="zh-CN" sz="2400" b="0" kern="0" dirty="0">
                <a:latin typeface="方正姚体" pitchFamily="2" charset="-122"/>
              </a:rPr>
              <a:t>float</a:t>
            </a:r>
            <a:r>
              <a:rPr lang="zh-CN" altLang="en-US" sz="2400" b="0" kern="0" dirty="0">
                <a:latin typeface="方正姚体" pitchFamily="2" charset="-122"/>
              </a:rPr>
              <a:t>对</a:t>
            </a:r>
            <a:r>
              <a:rPr lang="en-US" altLang="zh-CN" sz="2400" b="0" kern="0" dirty="0">
                <a:latin typeface="方正姚体" pitchFamily="2" charset="-122"/>
              </a:rPr>
              <a:t>T</a:t>
            </a:r>
            <a:r>
              <a:rPr lang="zh-CN" altLang="en-US" sz="2400" b="0" kern="0" dirty="0">
                <a:latin typeface="方正姚体" pitchFamily="2" charset="-122"/>
              </a:rPr>
              <a:t>进行了实例化；</a:t>
            </a:r>
            <a:r>
              <a:rPr lang="en-US" altLang="zh-CN" sz="2400" b="0" kern="0" dirty="0">
                <a:latin typeface="方正姚体" pitchFamily="2" charset="-122"/>
              </a:rPr>
              <a:t>max(</a:t>
            </a:r>
            <a:r>
              <a:rPr lang="en-US" altLang="zh-CN" sz="2400" b="0" kern="0" dirty="0" err="1">
                <a:latin typeface="方正姚体" pitchFamily="2" charset="-122"/>
              </a:rPr>
              <a:t>e,f</a:t>
            </a:r>
            <a:r>
              <a:rPr lang="en-US" altLang="zh-CN" sz="2400" b="0" kern="0" dirty="0">
                <a:latin typeface="方正姚体" pitchFamily="2" charset="-122"/>
              </a:rPr>
              <a:t>)</a:t>
            </a:r>
            <a:r>
              <a:rPr lang="zh-CN" altLang="en-US" sz="2400" b="0" kern="0" dirty="0">
                <a:latin typeface="方正姚体" pitchFamily="2" charset="-122"/>
              </a:rPr>
              <a:t>用</a:t>
            </a:r>
            <a:r>
              <a:rPr lang="zh-CN" altLang="en-US" sz="2400" b="0" kern="0" dirty="0" smtClean="0">
                <a:latin typeface="方正姚体" pitchFamily="2" charset="-122"/>
              </a:rPr>
              <a:t>实参</a:t>
            </a:r>
            <a:r>
              <a:rPr lang="en-US" altLang="zh-CN" sz="2400" b="0" kern="0" dirty="0">
                <a:latin typeface="方正姚体" pitchFamily="2" charset="-122"/>
              </a:rPr>
              <a:t>double</a:t>
            </a:r>
            <a:r>
              <a:rPr lang="zh-CN" altLang="en-US" sz="2400" b="0" kern="0" dirty="0">
                <a:latin typeface="方正姚体" pitchFamily="2" charset="-122"/>
              </a:rPr>
              <a:t>对</a:t>
            </a:r>
            <a:r>
              <a:rPr lang="en-US" altLang="zh-CN" sz="2400" b="0" kern="0" dirty="0">
                <a:latin typeface="方正姚体" pitchFamily="2" charset="-122"/>
              </a:rPr>
              <a:t>T</a:t>
            </a:r>
            <a:r>
              <a:rPr lang="zh-CN" altLang="en-US" sz="2400" b="0" kern="0" dirty="0">
                <a:latin typeface="方正姚体" pitchFamily="2" charset="-122"/>
              </a:rPr>
              <a:t>进行了实例化；</a:t>
            </a:r>
            <a:r>
              <a:rPr lang="en-US" altLang="zh-CN" sz="2400" b="0" kern="0" dirty="0">
                <a:latin typeface="方正姚体" pitchFamily="2" charset="-122"/>
              </a:rPr>
              <a:t>max(</a:t>
            </a:r>
            <a:r>
              <a:rPr lang="en-US" altLang="zh-CN" sz="2400" b="0" kern="0" dirty="0" err="1">
                <a:latin typeface="方正姚体" pitchFamily="2" charset="-122"/>
              </a:rPr>
              <a:t>g,h</a:t>
            </a:r>
            <a:r>
              <a:rPr lang="en-US" altLang="zh-CN" sz="2400" b="0" kern="0" dirty="0">
                <a:latin typeface="方正姚体" pitchFamily="2" charset="-122"/>
              </a:rPr>
              <a:t>)</a:t>
            </a:r>
            <a:r>
              <a:rPr lang="zh-CN" altLang="en-US" sz="2400" b="0" kern="0" dirty="0">
                <a:latin typeface="方正姚体" pitchFamily="2" charset="-122"/>
              </a:rPr>
              <a:t>用实参</a:t>
            </a:r>
            <a:r>
              <a:rPr lang="en-US" altLang="zh-CN" sz="2400" b="0" kern="0" dirty="0">
                <a:latin typeface="方正姚体" pitchFamily="2" charset="-122"/>
              </a:rPr>
              <a:t>char</a:t>
            </a:r>
            <a:r>
              <a:rPr lang="zh-CN" altLang="en-US" sz="2400" b="0" kern="0" dirty="0">
                <a:latin typeface="方正姚体" pitchFamily="2" charset="-122"/>
              </a:rPr>
              <a:t>对</a:t>
            </a:r>
            <a:r>
              <a:rPr lang="en-US" altLang="zh-CN" sz="2400" b="0" kern="0" dirty="0">
                <a:latin typeface="方正姚体" pitchFamily="2" charset="-122"/>
              </a:rPr>
              <a:t>T</a:t>
            </a:r>
            <a:r>
              <a:rPr lang="zh-CN" altLang="en-US" sz="2400" b="0" kern="0" dirty="0">
                <a:latin typeface="方正姚体" pitchFamily="2" charset="-122"/>
              </a:rPr>
              <a:t>进行了实例化</a:t>
            </a:r>
            <a:r>
              <a:rPr lang="zh-CN" altLang="en-US" sz="2400" b="0" kern="0" dirty="0" smtClean="0">
                <a:latin typeface="方正姚体" pitchFamily="2" charset="-122"/>
              </a:rPr>
              <a:t>，也就是说</a:t>
            </a:r>
            <a:r>
              <a:rPr lang="zh-CN" altLang="en-US" sz="2400" b="0" kern="0" dirty="0">
                <a:latin typeface="方正姚体" pitchFamily="2" charset="-122"/>
              </a:rPr>
              <a:t>，我们利用函数模板声明的函数，可以根据我们的需要</a:t>
            </a:r>
            <a:r>
              <a:rPr lang="zh-CN" altLang="en-US" sz="2400" b="0" kern="0" dirty="0" smtClean="0">
                <a:latin typeface="方正姚体" pitchFamily="2" charset="-122"/>
              </a:rPr>
              <a:t>对其</a:t>
            </a:r>
            <a:r>
              <a:rPr lang="zh-CN" altLang="en-US" sz="2400" b="0" kern="0" dirty="0">
                <a:latin typeface="方正姚体" pitchFamily="2" charset="-122"/>
              </a:rPr>
              <a:t>进行实例化，尤其对于参数类型不同但具体操作相同的函数</a:t>
            </a:r>
            <a:r>
              <a:rPr lang="zh-CN" altLang="en-US" sz="2400" b="0" kern="0" dirty="0" smtClean="0">
                <a:latin typeface="方正姚体" pitchFamily="2" charset="-122"/>
              </a:rPr>
              <a:t>尤为有用</a:t>
            </a:r>
            <a:r>
              <a:rPr lang="zh-CN" altLang="en-US" sz="2000" b="0" kern="0" dirty="0">
                <a:latin typeface="方正姚体" pitchFamily="2" charset="-122"/>
              </a:rPr>
              <a:t>。</a:t>
            </a:r>
            <a:r>
              <a:rPr lang="zh-CN" altLang="en-US" sz="2000" b="0" kern="0" dirty="0"/>
              <a:t> </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2" name="组合 11"/>
          <p:cNvGrpSpPr>
            <a:grpSpLocks/>
          </p:cNvGrpSpPr>
          <p:nvPr/>
        </p:nvGrpSpPr>
        <p:grpSpPr bwMode="auto">
          <a:xfrm>
            <a:off x="9915599" y="838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6625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373217" y="765498"/>
            <a:ext cx="11414589" cy="5909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marL="457200" indent="-457200" eaLnBrk="0" hangingPunct="0">
              <a:defRPr sz="2400">
                <a:solidFill>
                  <a:schemeClr val="tx1"/>
                </a:solidFill>
                <a:latin typeface="Times New Roman" pitchFamily="18" charset="0"/>
                <a:ea typeface="宋体" pitchFamily="2" charset="-122"/>
              </a:defRPr>
            </a:lvl1pPr>
            <a:lvl2pPr marL="914400" indent="-457200" eaLnBrk="0" hangingPunct="0">
              <a:defRPr sz="2400">
                <a:solidFill>
                  <a:schemeClr val="tx1"/>
                </a:solidFill>
                <a:latin typeface="Times New Roman" pitchFamily="18" charset="0"/>
                <a:ea typeface="宋体" pitchFamily="2" charset="-122"/>
              </a:defRPr>
            </a:lvl2pPr>
            <a:lvl3pPr marL="1371600" indent="-457200" eaLnBrk="0" hangingPunct="0">
              <a:defRPr sz="2400">
                <a:solidFill>
                  <a:schemeClr val="tx1"/>
                </a:solidFill>
                <a:latin typeface="Times New Roman" pitchFamily="18" charset="0"/>
                <a:ea typeface="宋体" pitchFamily="2" charset="-122"/>
              </a:defRPr>
            </a:lvl3pPr>
            <a:lvl4pPr marL="1828800" indent="-457200" eaLnBrk="0" hangingPunct="0">
              <a:defRPr sz="2400">
                <a:solidFill>
                  <a:schemeClr val="tx1"/>
                </a:solidFill>
                <a:latin typeface="Times New Roman" pitchFamily="18" charset="0"/>
                <a:ea typeface="宋体" pitchFamily="2" charset="-122"/>
              </a:defRPr>
            </a:lvl4pPr>
            <a:lvl5pPr marL="2286000" indent="-457200" eaLnBrk="0" hangingPunct="0">
              <a:defRPr sz="2400">
                <a:solidFill>
                  <a:schemeClr val="tx1"/>
                </a:solidFill>
                <a:latin typeface="Times New Roman" pitchFamily="18" charset="0"/>
                <a:ea typeface="宋体" pitchFamily="2" charset="-122"/>
              </a:defRPr>
            </a:lvl5pPr>
            <a:lvl6pPr marL="2743200" indent="-457200" eaLnBrk="0" fontAlgn="base" hangingPunct="0">
              <a:spcBef>
                <a:spcPct val="0"/>
              </a:spcBef>
              <a:spcAft>
                <a:spcPct val="0"/>
              </a:spcAft>
              <a:defRPr sz="2400">
                <a:solidFill>
                  <a:schemeClr val="tx1"/>
                </a:solidFill>
                <a:latin typeface="Times New Roman" pitchFamily="18" charset="0"/>
                <a:ea typeface="宋体" pitchFamily="2" charset="-122"/>
              </a:defRPr>
            </a:lvl6pPr>
            <a:lvl7pPr marL="3200400" indent="-4572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657600" indent="-457200" eaLnBrk="0" fontAlgn="base" hangingPunct="0">
              <a:spcBef>
                <a:spcPct val="0"/>
              </a:spcBef>
              <a:spcAft>
                <a:spcPct val="0"/>
              </a:spcAft>
              <a:defRPr sz="2400">
                <a:solidFill>
                  <a:schemeClr val="tx1"/>
                </a:solidFill>
                <a:latin typeface="Times New Roman" pitchFamily="18" charset="0"/>
                <a:ea typeface="宋体" pitchFamily="2" charset="-122"/>
              </a:defRPr>
            </a:lvl8pPr>
            <a:lvl9pPr marL="4114800" indent="-4572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r>
              <a:rPr kumimoji="1" lang="zh-CN" altLang="en-US" dirty="0">
                <a:latin typeface="方正姚体" pitchFamily="2" charset="-122"/>
                <a:ea typeface="方正姚体" pitchFamily="2" charset="-122"/>
              </a:rPr>
              <a:t>看一段主程序的代码</a:t>
            </a:r>
            <a:r>
              <a:rPr kumimoji="1" lang="en-US" altLang="zh-CN" dirty="0">
                <a:latin typeface="方正姚体" pitchFamily="2" charset="-122"/>
                <a:ea typeface="方正姚体" pitchFamily="2" charset="-122"/>
              </a:rPr>
              <a:t>:</a:t>
            </a:r>
          </a:p>
          <a:p>
            <a:pPr marL="0" indent="0" eaLnBrk="1" hangingPunct="1">
              <a:defRPr/>
            </a:pPr>
            <a:r>
              <a:rPr kumimoji="1" lang="en-US" altLang="zh-CN" dirty="0">
                <a:latin typeface="方正姚体" pitchFamily="2" charset="-122"/>
                <a:ea typeface="方正姚体" pitchFamily="2" charset="-122"/>
              </a:rPr>
              <a:t>main()     //</a:t>
            </a:r>
            <a:r>
              <a:rPr kumimoji="1" lang="zh-CN" altLang="en-US" dirty="0">
                <a:latin typeface="方正姚体" pitchFamily="2" charset="-122"/>
                <a:ea typeface="方正姚体" pitchFamily="2" charset="-122"/>
              </a:rPr>
              <a:t>主程序</a:t>
            </a:r>
          </a:p>
          <a:p>
            <a:pPr marL="0" indent="0" eaLnBrk="1" hangingPunct="1">
              <a:defRPr/>
            </a:pPr>
            <a:r>
              <a:rPr kumimoji="1" lang="en-US" altLang="zh-CN" dirty="0">
                <a:latin typeface="方正姚体" pitchFamily="2" charset="-122"/>
                <a:ea typeface="方正姚体" pitchFamily="2" charset="-122"/>
              </a:rPr>
              <a:t>{	</a:t>
            </a:r>
            <a:r>
              <a:rPr kumimoji="1" lang="en-US" altLang="zh-CN" dirty="0" err="1">
                <a:latin typeface="方正姚体" pitchFamily="2" charset="-122"/>
                <a:ea typeface="方正姚体" pitchFamily="2" charset="-122"/>
              </a:rPr>
              <a:t>int</a:t>
            </a:r>
            <a:r>
              <a:rPr kumimoji="1" lang="en-US" altLang="zh-CN" dirty="0">
                <a:latin typeface="方正姚体" pitchFamily="2" charset="-122"/>
                <a:ea typeface="方正姚体" pitchFamily="2" charset="-122"/>
              </a:rPr>
              <a:t> i1=10, i2=56;</a:t>
            </a:r>
          </a:p>
          <a:p>
            <a:pPr marL="0" indent="0" eaLnBrk="1" hangingPunct="1">
              <a:defRPr/>
            </a:pPr>
            <a:r>
              <a:rPr kumimoji="1" lang="en-US" altLang="zh-CN" dirty="0">
                <a:latin typeface="方正姚体" pitchFamily="2" charset="-122"/>
                <a:ea typeface="方正姚体" pitchFamily="2" charset="-122"/>
              </a:rPr>
              <a:t>	float f1=12.5, f2=24.5;</a:t>
            </a:r>
          </a:p>
          <a:p>
            <a:pPr marL="0" indent="0" eaLnBrk="1" hangingPunct="1">
              <a:defRPr/>
            </a:pPr>
            <a:r>
              <a:rPr kumimoji="1" lang="en-US" altLang="zh-CN" dirty="0">
                <a:latin typeface="方正姚体" pitchFamily="2" charset="-122"/>
                <a:ea typeface="方正姚体" pitchFamily="2" charset="-122"/>
              </a:rPr>
              <a:t>	double d1=50.344, d2=4656.346;</a:t>
            </a:r>
          </a:p>
          <a:p>
            <a:pPr marL="0" indent="0" eaLnBrk="1" hangingPunct="1">
              <a:defRPr/>
            </a:pPr>
            <a:r>
              <a:rPr kumimoji="1" lang="en-US" altLang="zh-CN" dirty="0">
                <a:latin typeface="方正姚体" pitchFamily="2" charset="-122"/>
                <a:ea typeface="方正姚体" pitchFamily="2" charset="-122"/>
              </a:rPr>
              <a:t>	char c1=</a:t>
            </a:r>
            <a:r>
              <a:rPr kumimoji="1" lang="en-US" altLang="zh-CN" dirty="0">
                <a:ea typeface="方正姚体" pitchFamily="2" charset="-122"/>
              </a:rPr>
              <a:t>’</a:t>
            </a:r>
            <a:r>
              <a:rPr kumimoji="1" lang="en-US" altLang="zh-CN" dirty="0">
                <a:latin typeface="方正姚体" pitchFamily="2" charset="-122"/>
                <a:ea typeface="方正姚体" pitchFamily="2" charset="-122"/>
              </a:rPr>
              <a:t>k</a:t>
            </a:r>
            <a:r>
              <a:rPr kumimoji="1" lang="en-US" altLang="zh-CN" dirty="0">
                <a:ea typeface="方正姚体" pitchFamily="2" charset="-122"/>
              </a:rPr>
              <a:t>’</a:t>
            </a:r>
            <a:r>
              <a:rPr kumimoji="1" lang="en-US" altLang="zh-CN" dirty="0">
                <a:latin typeface="方正姚体" pitchFamily="2" charset="-122"/>
                <a:ea typeface="方正姚体" pitchFamily="2" charset="-122"/>
              </a:rPr>
              <a:t>, c2=</a:t>
            </a:r>
            <a:r>
              <a:rPr kumimoji="1" lang="en-US" altLang="zh-CN" dirty="0">
                <a:ea typeface="方正姚体" pitchFamily="2" charset="-122"/>
              </a:rPr>
              <a:t>’</a:t>
            </a:r>
            <a:r>
              <a:rPr kumimoji="1" lang="en-US" altLang="zh-CN" dirty="0">
                <a:latin typeface="方正姚体" pitchFamily="2" charset="-122"/>
                <a:ea typeface="方正姚体" pitchFamily="2" charset="-122"/>
              </a:rPr>
              <a:t>n</a:t>
            </a:r>
            <a:r>
              <a:rPr kumimoji="1" lang="en-US" altLang="zh-CN" dirty="0">
                <a:ea typeface="方正姚体" pitchFamily="2" charset="-122"/>
              </a:rPr>
              <a:t>’</a:t>
            </a:r>
            <a:r>
              <a:rPr kumimoji="1" lang="en-US" altLang="zh-CN" dirty="0">
                <a:latin typeface="方正姚体" pitchFamily="2" charset="-122"/>
                <a:ea typeface="方正姚体" pitchFamily="2" charset="-122"/>
              </a:rPr>
              <a:t>;	</a:t>
            </a:r>
          </a:p>
          <a:p>
            <a:pPr marL="0" indent="0" eaLnBrk="1" hangingPunct="1">
              <a:defRPr/>
            </a:pPr>
            <a:r>
              <a:rPr kumimoji="1" lang="en-US" altLang="zh-CN" dirty="0">
                <a:latin typeface="方正姚体" pitchFamily="2" charset="-122"/>
                <a:ea typeface="方正姚体" pitchFamily="2" charset="-122"/>
              </a:rPr>
              <a:t>	</a:t>
            </a:r>
            <a:r>
              <a:rPr kumimoji="1" lang="en-US" altLang="zh-CN" dirty="0" err="1">
                <a:latin typeface="方正姚体" pitchFamily="2" charset="-122"/>
                <a:ea typeface="方正姚体" pitchFamily="2" charset="-122"/>
              </a:rPr>
              <a:t>cout</a:t>
            </a:r>
            <a:r>
              <a:rPr kumimoji="1" lang="en-US" altLang="zh-CN" dirty="0">
                <a:latin typeface="方正姚体" pitchFamily="2" charset="-122"/>
                <a:ea typeface="方正姚体" pitchFamily="2" charset="-122"/>
              </a:rPr>
              <a:t>&lt;&lt;</a:t>
            </a:r>
            <a:r>
              <a:rPr kumimoji="1" lang="en-US" altLang="zh-CN" dirty="0">
                <a:ea typeface="方正姚体" pitchFamily="2" charset="-122"/>
              </a:rPr>
              <a:t>”</a:t>
            </a:r>
            <a:r>
              <a:rPr kumimoji="1" lang="en-US" altLang="zh-CN" dirty="0">
                <a:latin typeface="方正姚体" pitchFamily="2" charset="-122"/>
                <a:ea typeface="方正姚体" pitchFamily="2" charset="-122"/>
              </a:rPr>
              <a:t>the max of i1,i2 is:</a:t>
            </a:r>
            <a:r>
              <a:rPr kumimoji="1" lang="en-US" altLang="zh-CN" dirty="0">
                <a:ea typeface="方正姚体" pitchFamily="2" charset="-122"/>
              </a:rPr>
              <a:t>”</a:t>
            </a:r>
            <a:r>
              <a:rPr kumimoji="1" lang="en-US" altLang="zh-CN" dirty="0">
                <a:latin typeface="方正姚体" pitchFamily="2" charset="-122"/>
                <a:ea typeface="方正姚体" pitchFamily="2" charset="-122"/>
              </a:rPr>
              <a:t>&lt;&lt;</a:t>
            </a:r>
            <a:r>
              <a:rPr kumimoji="1" lang="en-US" altLang="zh-CN" dirty="0">
                <a:solidFill>
                  <a:srgbClr val="FF0000"/>
                </a:solidFill>
                <a:latin typeface="方正姚体" pitchFamily="2" charset="-122"/>
                <a:ea typeface="方正姚体" pitchFamily="2" charset="-122"/>
              </a:rPr>
              <a:t>max(i1,i2)</a:t>
            </a:r>
            <a:r>
              <a:rPr kumimoji="1" lang="en-US" altLang="zh-CN" dirty="0">
                <a:latin typeface="方正姚体" pitchFamily="2" charset="-122"/>
                <a:ea typeface="方正姚体" pitchFamily="2" charset="-122"/>
              </a:rPr>
              <a:t>&lt;&lt;</a:t>
            </a:r>
            <a:r>
              <a:rPr kumimoji="1" lang="en-US" altLang="zh-CN" dirty="0" err="1">
                <a:latin typeface="方正姚体" pitchFamily="2" charset="-122"/>
                <a:ea typeface="方正姚体" pitchFamily="2" charset="-122"/>
              </a:rPr>
              <a:t>endl</a:t>
            </a:r>
            <a:r>
              <a:rPr kumimoji="1" lang="en-US" altLang="zh-CN" dirty="0">
                <a:latin typeface="方正姚体" pitchFamily="2" charset="-122"/>
                <a:ea typeface="方正姚体" pitchFamily="2" charset="-122"/>
              </a:rPr>
              <a:t>;   </a:t>
            </a:r>
          </a:p>
          <a:p>
            <a:pPr marL="0" indent="0" eaLnBrk="1" hangingPunct="1">
              <a:defRPr/>
            </a:pPr>
            <a:r>
              <a:rPr kumimoji="1" lang="en-US" altLang="zh-CN" dirty="0">
                <a:latin typeface="方正姚体" pitchFamily="2" charset="-122"/>
                <a:ea typeface="方正姚体" pitchFamily="2" charset="-122"/>
              </a:rPr>
              <a:t>                 //</a:t>
            </a:r>
            <a:r>
              <a:rPr kumimoji="1" lang="zh-CN" altLang="en-US" dirty="0">
                <a:latin typeface="方正姚体" pitchFamily="2" charset="-122"/>
                <a:ea typeface="方正姚体" pitchFamily="2" charset="-122"/>
              </a:rPr>
              <a:t>根据传入的参数类型生成模板函数</a:t>
            </a:r>
            <a:r>
              <a:rPr kumimoji="1" lang="en-US" altLang="zh-CN" dirty="0">
                <a:latin typeface="方正姚体" pitchFamily="2" charset="-122"/>
                <a:ea typeface="方正姚体" pitchFamily="2" charset="-122"/>
              </a:rPr>
              <a:t>max(</a:t>
            </a:r>
            <a:r>
              <a:rPr kumimoji="1" lang="en-US" altLang="zh-CN" dirty="0" err="1">
                <a:latin typeface="方正姚体" pitchFamily="2" charset="-122"/>
                <a:ea typeface="方正姚体" pitchFamily="2" charset="-122"/>
              </a:rPr>
              <a:t>int,int</a:t>
            </a:r>
            <a:r>
              <a:rPr kumimoji="1" lang="en-US" altLang="zh-CN" dirty="0">
                <a:latin typeface="方正姚体" pitchFamily="2" charset="-122"/>
                <a:ea typeface="方正姚体" pitchFamily="2" charset="-122"/>
              </a:rPr>
              <a:t>)</a:t>
            </a:r>
          </a:p>
          <a:p>
            <a:pPr marL="0" indent="0" eaLnBrk="1" hangingPunct="1">
              <a:defRPr/>
            </a:pPr>
            <a:r>
              <a:rPr kumimoji="1" lang="en-US" altLang="zh-CN" dirty="0">
                <a:latin typeface="方正姚体" pitchFamily="2" charset="-122"/>
                <a:ea typeface="方正姚体" pitchFamily="2" charset="-122"/>
              </a:rPr>
              <a:t>	</a:t>
            </a:r>
            <a:r>
              <a:rPr kumimoji="1" lang="en-US" altLang="zh-CN" dirty="0" err="1">
                <a:latin typeface="方正姚体" pitchFamily="2" charset="-122"/>
                <a:ea typeface="方正姚体" pitchFamily="2" charset="-122"/>
              </a:rPr>
              <a:t>cout</a:t>
            </a:r>
            <a:r>
              <a:rPr kumimoji="1" lang="en-US" altLang="zh-CN" dirty="0">
                <a:latin typeface="方正姚体" pitchFamily="2" charset="-122"/>
                <a:ea typeface="方正姚体" pitchFamily="2" charset="-122"/>
              </a:rPr>
              <a:t>&lt;&lt;</a:t>
            </a:r>
            <a:r>
              <a:rPr kumimoji="1" lang="en-US" altLang="zh-CN" dirty="0">
                <a:ea typeface="方正姚体" pitchFamily="2" charset="-122"/>
              </a:rPr>
              <a:t>”</a:t>
            </a:r>
            <a:r>
              <a:rPr kumimoji="1" lang="en-US" altLang="zh-CN" dirty="0">
                <a:latin typeface="方正姚体" pitchFamily="2" charset="-122"/>
                <a:ea typeface="方正姚体" pitchFamily="2" charset="-122"/>
              </a:rPr>
              <a:t>the max of f1,f2 is:</a:t>
            </a:r>
            <a:r>
              <a:rPr kumimoji="1" lang="en-US" altLang="zh-CN" dirty="0">
                <a:ea typeface="方正姚体" pitchFamily="2" charset="-122"/>
              </a:rPr>
              <a:t>”</a:t>
            </a:r>
            <a:r>
              <a:rPr kumimoji="1" lang="en-US" altLang="zh-CN" dirty="0">
                <a:latin typeface="方正姚体" pitchFamily="2" charset="-122"/>
                <a:ea typeface="方正姚体" pitchFamily="2" charset="-122"/>
              </a:rPr>
              <a:t>&lt;&lt;</a:t>
            </a:r>
            <a:r>
              <a:rPr kumimoji="1" lang="en-US" altLang="zh-CN" dirty="0">
                <a:solidFill>
                  <a:srgbClr val="FF0000"/>
                </a:solidFill>
                <a:latin typeface="方正姚体" pitchFamily="2" charset="-122"/>
                <a:ea typeface="方正姚体" pitchFamily="2" charset="-122"/>
              </a:rPr>
              <a:t>max(f1,f2)</a:t>
            </a:r>
            <a:r>
              <a:rPr kumimoji="1" lang="en-US" altLang="zh-CN" dirty="0">
                <a:latin typeface="方正姚体" pitchFamily="2" charset="-122"/>
                <a:ea typeface="方正姚体" pitchFamily="2" charset="-122"/>
              </a:rPr>
              <a:t>&lt;&lt;</a:t>
            </a:r>
            <a:r>
              <a:rPr kumimoji="1" lang="en-US" altLang="zh-CN" dirty="0" err="1">
                <a:latin typeface="方正姚体" pitchFamily="2" charset="-122"/>
                <a:ea typeface="方正姚体" pitchFamily="2" charset="-122"/>
              </a:rPr>
              <a:t>endl</a:t>
            </a:r>
            <a:r>
              <a:rPr kumimoji="1" lang="en-US" altLang="zh-CN" dirty="0">
                <a:latin typeface="方正姚体" pitchFamily="2" charset="-122"/>
                <a:ea typeface="方正姚体" pitchFamily="2" charset="-122"/>
              </a:rPr>
              <a:t>;  </a:t>
            </a:r>
          </a:p>
          <a:p>
            <a:pPr marL="0" indent="0" eaLnBrk="1" hangingPunct="1">
              <a:defRPr/>
            </a:pPr>
            <a:r>
              <a:rPr kumimoji="1" lang="en-US" altLang="zh-CN" dirty="0">
                <a:latin typeface="方正姚体" pitchFamily="2" charset="-122"/>
                <a:ea typeface="方正姚体" pitchFamily="2" charset="-122"/>
              </a:rPr>
              <a:t>                //</a:t>
            </a:r>
            <a:r>
              <a:rPr kumimoji="1" lang="zh-CN" altLang="en-US" dirty="0">
                <a:latin typeface="方正姚体" pitchFamily="2" charset="-122"/>
                <a:ea typeface="方正姚体" pitchFamily="2" charset="-122"/>
              </a:rPr>
              <a:t>根据传入的参数类型生成模板函数</a:t>
            </a:r>
            <a:r>
              <a:rPr kumimoji="1" lang="en-US" altLang="zh-CN" dirty="0">
                <a:latin typeface="方正姚体" pitchFamily="2" charset="-122"/>
                <a:ea typeface="方正姚体" pitchFamily="2" charset="-122"/>
              </a:rPr>
              <a:t>max(</a:t>
            </a:r>
            <a:r>
              <a:rPr kumimoji="1" lang="en-US" altLang="zh-CN" dirty="0" err="1">
                <a:latin typeface="方正姚体" pitchFamily="2" charset="-122"/>
                <a:ea typeface="方正姚体" pitchFamily="2" charset="-122"/>
              </a:rPr>
              <a:t>float,float</a:t>
            </a:r>
            <a:r>
              <a:rPr kumimoji="1" lang="en-US" altLang="zh-CN" dirty="0">
                <a:latin typeface="方正姚体" pitchFamily="2" charset="-122"/>
                <a:ea typeface="方正姚体" pitchFamily="2" charset="-122"/>
              </a:rPr>
              <a:t>)</a:t>
            </a:r>
          </a:p>
          <a:p>
            <a:pPr marL="0" indent="0" eaLnBrk="1" hangingPunct="1">
              <a:defRPr/>
            </a:pPr>
            <a:r>
              <a:rPr kumimoji="1" lang="en-US" altLang="zh-CN" dirty="0">
                <a:latin typeface="方正姚体" pitchFamily="2" charset="-122"/>
                <a:ea typeface="方正姚体" pitchFamily="2" charset="-122"/>
              </a:rPr>
              <a:t>	</a:t>
            </a:r>
            <a:r>
              <a:rPr kumimoji="1" lang="en-US" altLang="zh-CN" dirty="0" err="1">
                <a:latin typeface="方正姚体" pitchFamily="2" charset="-122"/>
                <a:ea typeface="方正姚体" pitchFamily="2" charset="-122"/>
              </a:rPr>
              <a:t>cout</a:t>
            </a:r>
            <a:r>
              <a:rPr kumimoji="1" lang="en-US" altLang="zh-CN" dirty="0">
                <a:latin typeface="方正姚体" pitchFamily="2" charset="-122"/>
                <a:ea typeface="方正姚体" pitchFamily="2" charset="-122"/>
              </a:rPr>
              <a:t>&lt;&lt;</a:t>
            </a:r>
            <a:r>
              <a:rPr kumimoji="1" lang="en-US" altLang="zh-CN" dirty="0">
                <a:ea typeface="方正姚体" pitchFamily="2" charset="-122"/>
              </a:rPr>
              <a:t>”</a:t>
            </a:r>
            <a:r>
              <a:rPr kumimoji="1" lang="en-US" altLang="zh-CN" dirty="0">
                <a:latin typeface="方正姚体" pitchFamily="2" charset="-122"/>
                <a:ea typeface="方正姚体" pitchFamily="2" charset="-122"/>
              </a:rPr>
              <a:t>the max of d1,d2 is:</a:t>
            </a:r>
            <a:r>
              <a:rPr kumimoji="1" lang="en-US" altLang="zh-CN" dirty="0">
                <a:ea typeface="方正姚体" pitchFamily="2" charset="-122"/>
              </a:rPr>
              <a:t>”</a:t>
            </a:r>
            <a:r>
              <a:rPr kumimoji="1" lang="en-US" altLang="zh-CN" dirty="0">
                <a:latin typeface="方正姚体" pitchFamily="2" charset="-122"/>
                <a:ea typeface="方正姚体" pitchFamily="2" charset="-122"/>
              </a:rPr>
              <a:t>&lt;&lt;</a:t>
            </a:r>
            <a:r>
              <a:rPr kumimoji="1" lang="en-US" altLang="zh-CN" dirty="0">
                <a:solidFill>
                  <a:srgbClr val="FF0000"/>
                </a:solidFill>
                <a:latin typeface="方正姚体" pitchFamily="2" charset="-122"/>
                <a:ea typeface="方正姚体" pitchFamily="2" charset="-122"/>
              </a:rPr>
              <a:t>max(d1,d2)</a:t>
            </a:r>
            <a:r>
              <a:rPr kumimoji="1" lang="en-US" altLang="zh-CN" dirty="0">
                <a:latin typeface="方正姚体" pitchFamily="2" charset="-122"/>
                <a:ea typeface="方正姚体" pitchFamily="2" charset="-122"/>
              </a:rPr>
              <a:t>&lt;&lt;</a:t>
            </a:r>
            <a:r>
              <a:rPr kumimoji="1" lang="en-US" altLang="zh-CN" dirty="0" err="1">
                <a:latin typeface="方正姚体" pitchFamily="2" charset="-122"/>
                <a:ea typeface="方正姚体" pitchFamily="2" charset="-122"/>
              </a:rPr>
              <a:t>endl</a:t>
            </a:r>
            <a:r>
              <a:rPr kumimoji="1" lang="en-US" altLang="zh-CN" dirty="0">
                <a:latin typeface="方正姚体" pitchFamily="2" charset="-122"/>
                <a:ea typeface="方正姚体" pitchFamily="2" charset="-122"/>
              </a:rPr>
              <a:t>;   </a:t>
            </a:r>
          </a:p>
          <a:p>
            <a:pPr marL="0" indent="0" eaLnBrk="1" hangingPunct="1">
              <a:defRPr/>
            </a:pPr>
            <a:r>
              <a:rPr kumimoji="1" lang="en-US" altLang="zh-CN" dirty="0">
                <a:latin typeface="方正姚体" pitchFamily="2" charset="-122"/>
                <a:ea typeface="方正姚体" pitchFamily="2" charset="-122"/>
              </a:rPr>
              <a:t>                //</a:t>
            </a:r>
            <a:r>
              <a:rPr kumimoji="1" lang="zh-CN" altLang="en-US" dirty="0">
                <a:latin typeface="方正姚体" pitchFamily="2" charset="-122"/>
                <a:ea typeface="方正姚体" pitchFamily="2" charset="-122"/>
              </a:rPr>
              <a:t>根据传入的参数类型生成模板函数</a:t>
            </a:r>
            <a:r>
              <a:rPr kumimoji="1" lang="en-US" altLang="zh-CN" dirty="0">
                <a:latin typeface="方正姚体" pitchFamily="2" charset="-122"/>
                <a:ea typeface="方正姚体" pitchFamily="2" charset="-122"/>
              </a:rPr>
              <a:t>max(</a:t>
            </a:r>
            <a:r>
              <a:rPr kumimoji="1" lang="en-US" altLang="zh-CN" dirty="0" err="1">
                <a:latin typeface="方正姚体" pitchFamily="2" charset="-122"/>
                <a:ea typeface="方正姚体" pitchFamily="2" charset="-122"/>
              </a:rPr>
              <a:t>double,double</a:t>
            </a:r>
            <a:r>
              <a:rPr kumimoji="1" lang="en-US" altLang="zh-CN" dirty="0">
                <a:latin typeface="方正姚体" pitchFamily="2" charset="-122"/>
                <a:ea typeface="方正姚体" pitchFamily="2" charset="-122"/>
              </a:rPr>
              <a:t>)</a:t>
            </a:r>
          </a:p>
          <a:p>
            <a:pPr marL="0" indent="0" eaLnBrk="1" hangingPunct="1">
              <a:defRPr/>
            </a:pPr>
            <a:r>
              <a:rPr kumimoji="1" lang="en-US" altLang="zh-CN" dirty="0">
                <a:latin typeface="方正姚体" pitchFamily="2" charset="-122"/>
                <a:ea typeface="方正姚体" pitchFamily="2" charset="-122"/>
              </a:rPr>
              <a:t>	</a:t>
            </a:r>
            <a:r>
              <a:rPr kumimoji="1" lang="en-US" altLang="zh-CN" dirty="0" err="1">
                <a:latin typeface="方正姚体" pitchFamily="2" charset="-122"/>
                <a:ea typeface="方正姚体" pitchFamily="2" charset="-122"/>
              </a:rPr>
              <a:t>cout</a:t>
            </a:r>
            <a:r>
              <a:rPr kumimoji="1" lang="en-US" altLang="zh-CN" dirty="0">
                <a:latin typeface="方正姚体" pitchFamily="2" charset="-122"/>
                <a:ea typeface="方正姚体" pitchFamily="2" charset="-122"/>
              </a:rPr>
              <a:t>&lt;&lt;</a:t>
            </a:r>
            <a:r>
              <a:rPr kumimoji="1" lang="en-US" altLang="zh-CN" dirty="0">
                <a:ea typeface="方正姚体" pitchFamily="2" charset="-122"/>
              </a:rPr>
              <a:t>”</a:t>
            </a:r>
            <a:r>
              <a:rPr kumimoji="1" lang="en-US" altLang="zh-CN" dirty="0">
                <a:latin typeface="方正姚体" pitchFamily="2" charset="-122"/>
                <a:ea typeface="方正姚体" pitchFamily="2" charset="-122"/>
              </a:rPr>
              <a:t>the max of c1,c2 is:</a:t>
            </a:r>
            <a:r>
              <a:rPr kumimoji="1" lang="en-US" altLang="zh-CN" dirty="0">
                <a:ea typeface="方正姚体" pitchFamily="2" charset="-122"/>
              </a:rPr>
              <a:t>”</a:t>
            </a:r>
            <a:r>
              <a:rPr kumimoji="1" lang="en-US" altLang="zh-CN" dirty="0">
                <a:latin typeface="方正姚体" pitchFamily="2" charset="-122"/>
                <a:ea typeface="方正姚体" pitchFamily="2" charset="-122"/>
              </a:rPr>
              <a:t>&lt;&lt;</a:t>
            </a:r>
            <a:r>
              <a:rPr kumimoji="1" lang="en-US" altLang="zh-CN" dirty="0">
                <a:solidFill>
                  <a:srgbClr val="FF0000"/>
                </a:solidFill>
                <a:latin typeface="方正姚体" pitchFamily="2" charset="-122"/>
                <a:ea typeface="方正姚体" pitchFamily="2" charset="-122"/>
              </a:rPr>
              <a:t>max(c1,c2)</a:t>
            </a:r>
            <a:r>
              <a:rPr kumimoji="1" lang="en-US" altLang="zh-CN" dirty="0">
                <a:latin typeface="方正姚体" pitchFamily="2" charset="-122"/>
                <a:ea typeface="方正姚体" pitchFamily="2" charset="-122"/>
              </a:rPr>
              <a:t>&lt;&lt;</a:t>
            </a:r>
            <a:r>
              <a:rPr kumimoji="1" lang="en-US" altLang="zh-CN" dirty="0" err="1">
                <a:latin typeface="方正姚体" pitchFamily="2" charset="-122"/>
                <a:ea typeface="方正姚体" pitchFamily="2" charset="-122"/>
              </a:rPr>
              <a:t>endl</a:t>
            </a:r>
            <a:r>
              <a:rPr kumimoji="1" lang="en-US" altLang="zh-CN" dirty="0">
                <a:latin typeface="方正姚体" pitchFamily="2" charset="-122"/>
                <a:ea typeface="方正姚体" pitchFamily="2" charset="-122"/>
              </a:rPr>
              <a:t>;  </a:t>
            </a:r>
          </a:p>
          <a:p>
            <a:pPr marL="0" indent="0" eaLnBrk="1" hangingPunct="1">
              <a:defRPr/>
            </a:pPr>
            <a:r>
              <a:rPr kumimoji="1" lang="en-US" altLang="zh-CN" dirty="0">
                <a:latin typeface="方正姚体" pitchFamily="2" charset="-122"/>
                <a:ea typeface="方正姚体" pitchFamily="2" charset="-122"/>
              </a:rPr>
              <a:t>                //</a:t>
            </a:r>
            <a:r>
              <a:rPr kumimoji="1" lang="zh-CN" altLang="en-US" dirty="0">
                <a:latin typeface="方正姚体" pitchFamily="2" charset="-122"/>
                <a:ea typeface="方正姚体" pitchFamily="2" charset="-122"/>
              </a:rPr>
              <a:t>根据传入的参数类型生成模板函数</a:t>
            </a:r>
            <a:r>
              <a:rPr kumimoji="1" lang="en-US" altLang="zh-CN" dirty="0">
                <a:latin typeface="方正姚体" pitchFamily="2" charset="-122"/>
                <a:ea typeface="方正姚体" pitchFamily="2" charset="-122"/>
              </a:rPr>
              <a:t>max(</a:t>
            </a:r>
            <a:r>
              <a:rPr kumimoji="1" lang="en-US" altLang="zh-CN" dirty="0" err="1">
                <a:latin typeface="方正姚体" pitchFamily="2" charset="-122"/>
                <a:ea typeface="方正姚体" pitchFamily="2" charset="-122"/>
              </a:rPr>
              <a:t>char,char</a:t>
            </a:r>
            <a:r>
              <a:rPr kumimoji="1" lang="en-US" altLang="zh-CN" dirty="0">
                <a:latin typeface="方正姚体" pitchFamily="2" charset="-122"/>
                <a:ea typeface="方正姚体" pitchFamily="2" charset="-122"/>
              </a:rPr>
              <a:t>)</a:t>
            </a:r>
          </a:p>
          <a:p>
            <a:pPr marL="0" indent="0" eaLnBrk="1" hangingPunct="1">
              <a:defRPr/>
            </a:pPr>
            <a:r>
              <a:rPr kumimoji="1" lang="en-US" altLang="zh-CN" dirty="0">
                <a:latin typeface="方正姚体" pitchFamily="2" charset="-122"/>
                <a:ea typeface="方正姚体" pitchFamily="2" charset="-122"/>
              </a:rPr>
              <a:t>	return 0;</a:t>
            </a:r>
          </a:p>
          <a:p>
            <a:pPr marL="0" indent="0" eaLnBrk="1" hangingPunct="1">
              <a:defRPr/>
            </a:pPr>
            <a:r>
              <a:rPr kumimoji="1" lang="en-US" altLang="zh-CN" dirty="0">
                <a:latin typeface="方正姚体" pitchFamily="2" charset="-122"/>
                <a:ea typeface="方正姚体"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5955752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2281942" y="2205549"/>
          <a:ext cx="7561425" cy="3385333"/>
        </p:xfrm>
        <a:graphic>
          <a:graphicData uri="http://schemas.openxmlformats.org/presentationml/2006/ole">
            <mc:AlternateContent xmlns:mc="http://schemas.openxmlformats.org/markup-compatibility/2006">
              <mc:Choice xmlns:v="urn:schemas-microsoft-com:vml" Requires="v">
                <p:oleObj spid="_x0000_s1038" name="Visio" r:id="rId3" imgW="3610661" imgH="1118616" progId="Visio.Drawing.6">
                  <p:embed/>
                </p:oleObj>
              </mc:Choice>
              <mc:Fallback>
                <p:oleObj name="Visio" r:id="rId3" imgW="3610661" imgH="1118616" progId="Visio.Drawing.6">
                  <p:embed/>
                  <p:pic>
                    <p:nvPicPr>
                      <p:cNvPr id="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1942" y="2205549"/>
                        <a:ext cx="7561425" cy="338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5"/>
          <p:cNvSpPr txBox="1">
            <a:spLocks noChangeArrowheads="1"/>
          </p:cNvSpPr>
          <p:nvPr/>
        </p:nvSpPr>
        <p:spPr bwMode="auto">
          <a:xfrm>
            <a:off x="266528" y="1197546"/>
            <a:ext cx="119318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latin typeface="方正姚体" panose="02010601030101010101" pitchFamily="2" charset="-122"/>
                <a:ea typeface="方正姚体" panose="02010601030101010101" pitchFamily="2" charset="-122"/>
              </a:rPr>
              <a:t>上面例子中，函数模板</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x,y</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根据传入的参数类型不同，生成了四个模板函数：</a:t>
            </a:r>
          </a:p>
        </p:txBody>
      </p:sp>
      <p:pic>
        <p:nvPicPr>
          <p:cNvPr id="4" name="矩形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219253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nodeType="afterGroup">
                            <p:stCondLst>
                              <p:cond delay="1000"/>
                            </p:stCondLst>
                            <p:childTnLst>
                              <p:par>
                                <p:cTn id="11" presetID="9"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47220" y="1197546"/>
            <a:ext cx="11715732" cy="4310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indent="274638"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r>
              <a:rPr kumimoji="1" lang="zh-CN" altLang="en-US" sz="2801" dirty="0">
                <a:latin typeface="+mn-ea"/>
                <a:ea typeface="+mn-ea"/>
              </a:rPr>
              <a:t>函数模板和模板函数的区别：</a:t>
            </a:r>
            <a:endParaRPr kumimoji="1" lang="en-US" altLang="zh-CN" sz="2801" dirty="0">
              <a:latin typeface="+mn-ea"/>
              <a:ea typeface="+mn-ea"/>
            </a:endParaRPr>
          </a:p>
          <a:p>
            <a:pPr marL="457200" indent="-457200" eaLnBrk="1" hangingPunct="1">
              <a:buFont typeface="Wingdings" panose="05000000000000000000" pitchFamily="2" charset="2"/>
              <a:buChar char="l"/>
              <a:defRPr/>
            </a:pPr>
            <a:r>
              <a:rPr kumimoji="1" lang="zh-CN" altLang="en-US" sz="2801" dirty="0" smtClean="0">
                <a:solidFill>
                  <a:schemeClr val="tx2"/>
                </a:solidFill>
                <a:latin typeface="+mn-ea"/>
                <a:ea typeface="+mn-ea"/>
              </a:rPr>
              <a:t>函数</a:t>
            </a:r>
            <a:r>
              <a:rPr kumimoji="1" lang="zh-CN" altLang="en-US" sz="2801" dirty="0">
                <a:solidFill>
                  <a:schemeClr val="tx2"/>
                </a:solidFill>
                <a:latin typeface="+mn-ea"/>
                <a:ea typeface="+mn-ea"/>
              </a:rPr>
              <a:t>模板</a:t>
            </a:r>
            <a:r>
              <a:rPr kumimoji="1" lang="zh-CN" altLang="en-US" sz="2801" dirty="0">
                <a:latin typeface="+mn-ea"/>
                <a:ea typeface="+mn-ea"/>
              </a:rPr>
              <a:t>是模板的定义，定义中用到的是通用的参数类型，它可以是任意类型</a:t>
            </a:r>
            <a:r>
              <a:rPr kumimoji="1" lang="en-US" altLang="zh-CN" sz="2801" dirty="0">
                <a:latin typeface="+mn-ea"/>
                <a:ea typeface="+mn-ea"/>
              </a:rPr>
              <a:t>T</a:t>
            </a:r>
            <a:r>
              <a:rPr kumimoji="1" lang="zh-CN" altLang="en-US" sz="2801" dirty="0">
                <a:latin typeface="+mn-ea"/>
                <a:ea typeface="+mn-ea"/>
              </a:rPr>
              <a:t>为参数和返回值。</a:t>
            </a:r>
            <a:endParaRPr kumimoji="1" lang="en-US" altLang="zh-CN" sz="2801" dirty="0">
              <a:latin typeface="+mn-ea"/>
              <a:ea typeface="+mn-ea"/>
            </a:endParaRPr>
          </a:p>
          <a:p>
            <a:pPr eaLnBrk="1" hangingPunct="1">
              <a:defRPr/>
            </a:pPr>
            <a:endParaRPr kumimoji="1" lang="zh-CN" altLang="en-US" sz="2801" dirty="0">
              <a:latin typeface="+mn-ea"/>
              <a:ea typeface="+mn-ea"/>
            </a:endParaRPr>
          </a:p>
          <a:p>
            <a:pPr marL="457200" indent="-457200" eaLnBrk="1" hangingPunct="1">
              <a:buFont typeface="Wingdings" panose="05000000000000000000" pitchFamily="2" charset="2"/>
              <a:buChar char="l"/>
              <a:defRPr/>
            </a:pPr>
            <a:r>
              <a:rPr kumimoji="1" lang="zh-CN" altLang="en-US" sz="2801" dirty="0">
                <a:solidFill>
                  <a:schemeClr val="tx2"/>
                </a:solidFill>
                <a:latin typeface="+mn-ea"/>
                <a:ea typeface="+mn-ea"/>
              </a:rPr>
              <a:t>模板函数</a:t>
            </a:r>
            <a:r>
              <a:rPr kumimoji="1" lang="zh-CN" altLang="en-US" sz="2801" dirty="0">
                <a:latin typeface="+mn-ea"/>
                <a:ea typeface="+mn-ea"/>
              </a:rPr>
              <a:t>是实实在在的函数定义，它是由编译系统碰见具体函数调用时生成的，具有函数代码</a:t>
            </a:r>
            <a:r>
              <a:rPr kumimoji="1" lang="zh-CN" altLang="en-US" sz="2801" dirty="0" smtClean="0">
                <a:latin typeface="+mn-ea"/>
                <a:ea typeface="+mn-ea"/>
              </a:rPr>
              <a:t>。</a:t>
            </a:r>
            <a:endParaRPr kumimoji="1" lang="en-US" altLang="zh-CN" sz="2801" dirty="0" smtClean="0">
              <a:latin typeface="+mn-ea"/>
              <a:ea typeface="+mn-ea"/>
            </a:endParaRPr>
          </a:p>
          <a:p>
            <a:pPr eaLnBrk="1" hangingPunct="1">
              <a:defRPr/>
            </a:pPr>
            <a:endParaRPr kumimoji="1" lang="en-US" altLang="zh-CN" sz="2801" dirty="0" smtClean="0">
              <a:latin typeface="+mn-ea"/>
              <a:ea typeface="+mn-ea"/>
            </a:endParaRPr>
          </a:p>
          <a:p>
            <a:pPr marL="457200" indent="-457200" eaLnBrk="1" hangingPunct="1">
              <a:buFont typeface="Wingdings" panose="05000000000000000000" pitchFamily="2" charset="2"/>
              <a:buChar char="l"/>
              <a:defRPr/>
            </a:pPr>
            <a:r>
              <a:rPr kumimoji="1" lang="zh-CN" altLang="en-US" sz="2801" dirty="0" smtClean="0">
                <a:solidFill>
                  <a:srgbClr val="FF0000"/>
                </a:solidFill>
                <a:latin typeface="+mn-ea"/>
                <a:ea typeface="+mn-ea"/>
              </a:rPr>
              <a:t>函数</a:t>
            </a:r>
            <a:r>
              <a:rPr kumimoji="1" lang="zh-CN" altLang="en-US" sz="2801" dirty="0">
                <a:solidFill>
                  <a:srgbClr val="FF0000"/>
                </a:solidFill>
                <a:latin typeface="+mn-ea"/>
                <a:ea typeface="+mn-ea"/>
              </a:rPr>
              <a:t>模板</a:t>
            </a:r>
            <a:r>
              <a:rPr kumimoji="1" lang="zh-CN" altLang="en-US" sz="2801" dirty="0">
                <a:latin typeface="+mn-ea"/>
                <a:ea typeface="+mn-ea"/>
              </a:rPr>
              <a:t>实现了函数参数的通用性，作为代码的重用机制，可以大幅度的提高程序设计的效率。</a:t>
            </a:r>
          </a:p>
          <a:p>
            <a:pPr eaLnBrk="1" hangingPunct="1">
              <a:defRPr/>
            </a:pPr>
            <a:endParaRPr kumimoji="1" lang="zh-CN" altLang="en-US" sz="2801" dirty="0">
              <a:latin typeface="+mn-ea"/>
              <a:ea typeface="+mn-ea"/>
            </a:endParaRP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2" name="组合 11"/>
          <p:cNvGrpSpPr>
            <a:grpSpLocks/>
          </p:cNvGrpSpPr>
          <p:nvPr/>
        </p:nvGrpSpPr>
        <p:grpSpPr bwMode="auto">
          <a:xfrm>
            <a:off x="9915599" y="838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505770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1024"/>
          <p:cNvSpPr txBox="1">
            <a:spLocks noChangeArrowheads="1"/>
          </p:cNvSpPr>
          <p:nvPr/>
        </p:nvSpPr>
        <p:spPr bwMode="auto">
          <a:xfrm>
            <a:off x="230283" y="1413570"/>
            <a:ext cx="11593288" cy="60016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indent="365125"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latin typeface="华文楷体" panose="02010600040101010101" pitchFamily="2" charset="-122"/>
                <a:ea typeface="华文楷体" panose="02010600040101010101" pitchFamily="2" charset="-122"/>
              </a:rPr>
              <a:t> </a:t>
            </a:r>
            <a:r>
              <a:rPr kumimoji="1" lang="zh-CN" altLang="en-US" dirty="0">
                <a:latin typeface="华文楷体" panose="02010600040101010101" pitchFamily="2" charset="-122"/>
                <a:ea typeface="华文楷体" panose="02010600040101010101" pitchFamily="2" charset="-122"/>
              </a:rPr>
              <a:t>函数模板实现了函数参数的通用性，作为代码的重用机制，可以大幅度的提高程序设计的效率</a:t>
            </a:r>
            <a:r>
              <a:rPr kumimoji="1" lang="zh-CN" altLang="en-US" dirty="0" smtClean="0">
                <a:latin typeface="华文楷体" panose="02010600040101010101" pitchFamily="2" charset="-122"/>
                <a:ea typeface="华文楷体" panose="02010600040101010101" pitchFamily="2" charset="-122"/>
              </a:rPr>
              <a:t>。</a:t>
            </a:r>
            <a:endParaRPr kumimoji="1" lang="en-US" altLang="zh-CN" dirty="0" smtClean="0">
              <a:latin typeface="华文楷体" panose="02010600040101010101" pitchFamily="2" charset="-122"/>
              <a:ea typeface="华文楷体" panose="02010600040101010101" pitchFamily="2" charset="-122"/>
            </a:endParaRPr>
          </a:p>
          <a:p>
            <a:pPr eaLnBrk="1" hangingPunct="1">
              <a:spcBef>
                <a:spcPct val="50000"/>
              </a:spcBef>
            </a:pPr>
            <a:r>
              <a:rPr kumimoji="1" lang="en-US" altLang="zh-CN" dirty="0">
                <a:latin typeface="华文楷体" panose="02010600040101010101" pitchFamily="2" charset="-122"/>
                <a:ea typeface="华文楷体" panose="02010600040101010101" pitchFamily="2" charset="-122"/>
              </a:rPr>
              <a:t>(1)</a:t>
            </a:r>
            <a:r>
              <a:rPr kumimoji="1" lang="zh-CN" altLang="en-US" dirty="0">
                <a:latin typeface="华文楷体" panose="02010600040101010101" pitchFamily="2" charset="-122"/>
                <a:ea typeface="华文楷体" panose="02010600040101010101" pitchFamily="2" charset="-122"/>
              </a:rPr>
              <a:t>在函数模板中允许使用多个类型的参数，要注意</a:t>
            </a:r>
            <a:r>
              <a:rPr kumimoji="1" lang="en-US" altLang="zh-CN" dirty="0">
                <a:latin typeface="华文楷体" panose="02010600040101010101" pitchFamily="2" charset="-122"/>
                <a:ea typeface="华文楷体" panose="02010600040101010101" pitchFamily="2" charset="-122"/>
              </a:rPr>
              <a:t>template</a:t>
            </a:r>
            <a:r>
              <a:rPr kumimoji="1" lang="zh-CN" altLang="en-US" dirty="0">
                <a:latin typeface="华文楷体" panose="02010600040101010101" pitchFamily="2" charset="-122"/>
                <a:ea typeface="华文楷体" panose="02010600040101010101" pitchFamily="2" charset="-122"/>
              </a:rPr>
              <a:t>定义部分的每个模板参数前必须有关键字</a:t>
            </a:r>
            <a:r>
              <a:rPr kumimoji="1" lang="en-US" altLang="zh-CN" dirty="0">
                <a:latin typeface="华文楷体" panose="02010600040101010101" pitchFamily="2" charset="-122"/>
                <a:ea typeface="华文楷体" panose="02010600040101010101" pitchFamily="2" charset="-122"/>
              </a:rPr>
              <a:t>class</a:t>
            </a:r>
            <a:r>
              <a:rPr kumimoji="1" lang="zh-CN" altLang="en-US" dirty="0" smtClean="0">
                <a:latin typeface="华文楷体" panose="02010600040101010101" pitchFamily="2" charset="-122"/>
                <a:ea typeface="华文楷体" panose="02010600040101010101" pitchFamily="2" charset="-122"/>
              </a:rPr>
              <a:t>。</a:t>
            </a:r>
            <a:r>
              <a:rPr kumimoji="1" lang="zh-CN" altLang="en-US" dirty="0">
                <a:latin typeface="华文楷体" panose="02010600040101010101" pitchFamily="2" charset="-122"/>
                <a:ea typeface="华文楷体" panose="02010600040101010101" pitchFamily="2" charset="-122"/>
              </a:rPr>
              <a:t>下面的例子建立了有两个模板形参的函数模板：</a:t>
            </a:r>
          </a:p>
          <a:p>
            <a:pPr eaLnBrk="1" hangingPunct="1"/>
            <a:endParaRPr kumimoji="1" lang="en-US" altLang="zh-CN" dirty="0" smtClean="0">
              <a:latin typeface="华文楷体" panose="02010600040101010101" pitchFamily="2" charset="-122"/>
              <a:ea typeface="华文楷体" panose="02010600040101010101" pitchFamily="2" charset="-122"/>
            </a:endParaRPr>
          </a:p>
          <a:p>
            <a:pPr eaLnBrk="1" hangingPunct="1"/>
            <a:r>
              <a:rPr kumimoji="1" lang="en-US" altLang="zh-CN" dirty="0" smtClean="0">
                <a:latin typeface="华文楷体" panose="02010600040101010101" pitchFamily="2" charset="-122"/>
                <a:ea typeface="华文楷体" panose="02010600040101010101" pitchFamily="2" charset="-122"/>
              </a:rPr>
              <a:t>#</a:t>
            </a:r>
            <a:r>
              <a:rPr kumimoji="1" lang="en-US" altLang="zh-CN" dirty="0">
                <a:latin typeface="华文楷体" panose="02010600040101010101" pitchFamily="2" charset="-122"/>
                <a:ea typeface="华文楷体" panose="02010600040101010101" pitchFamily="2" charset="-122"/>
              </a:rPr>
              <a:t>include &lt;</a:t>
            </a:r>
            <a:r>
              <a:rPr kumimoji="1" lang="en-US" altLang="zh-CN" dirty="0" err="1">
                <a:latin typeface="华文楷体" panose="02010600040101010101" pitchFamily="2" charset="-122"/>
                <a:ea typeface="华文楷体" panose="02010600040101010101" pitchFamily="2" charset="-122"/>
              </a:rPr>
              <a:t>iostream.h</a:t>
            </a:r>
            <a:r>
              <a:rPr kumimoji="1" lang="en-US" altLang="zh-CN" dirty="0">
                <a:latin typeface="华文楷体" panose="02010600040101010101" pitchFamily="2" charset="-122"/>
                <a:ea typeface="华文楷体" panose="02010600040101010101" pitchFamily="2" charset="-122"/>
              </a:rPr>
              <a:t>&gt;  //C++IO</a:t>
            </a:r>
            <a:r>
              <a:rPr kumimoji="1" lang="zh-CN" altLang="en-US" dirty="0">
                <a:latin typeface="华文楷体" panose="02010600040101010101" pitchFamily="2" charset="-122"/>
                <a:ea typeface="华文楷体" panose="02010600040101010101" pitchFamily="2" charset="-122"/>
              </a:rPr>
              <a:t>流头文件</a:t>
            </a:r>
          </a:p>
          <a:p>
            <a:pPr eaLnBrk="1" hangingPunct="1"/>
            <a:r>
              <a:rPr kumimoji="1" lang="en-US" altLang="zh-CN" dirty="0">
                <a:latin typeface="华文楷体" panose="02010600040101010101" pitchFamily="2" charset="-122"/>
                <a:ea typeface="华文楷体" panose="02010600040101010101" pitchFamily="2" charset="-122"/>
              </a:rPr>
              <a:t>//</a:t>
            </a:r>
            <a:r>
              <a:rPr kumimoji="1" lang="zh-CN" altLang="en-US" dirty="0">
                <a:latin typeface="华文楷体" panose="02010600040101010101" pitchFamily="2" charset="-122"/>
                <a:ea typeface="华文楷体" panose="02010600040101010101" pitchFamily="2" charset="-122"/>
              </a:rPr>
              <a:t>定义两个参数的函数模板</a:t>
            </a:r>
          </a:p>
          <a:p>
            <a:pPr eaLnBrk="1" hangingPunct="1"/>
            <a:r>
              <a:rPr kumimoji="1" lang="en-US" altLang="zh-CN" dirty="0">
                <a:solidFill>
                  <a:srgbClr val="FF0000"/>
                </a:solidFill>
                <a:latin typeface="华文楷体" panose="02010600040101010101" pitchFamily="2" charset="-122"/>
                <a:ea typeface="华文楷体" panose="02010600040101010101" pitchFamily="2" charset="-122"/>
              </a:rPr>
              <a:t>template&lt;class type1, class type2&gt;</a:t>
            </a:r>
          </a:p>
          <a:p>
            <a:pPr eaLnBrk="1" hangingPunct="1"/>
            <a:r>
              <a:rPr kumimoji="1" lang="en-US" altLang="zh-CN" dirty="0">
                <a:latin typeface="华文楷体" panose="02010600040101010101" pitchFamily="2" charset="-122"/>
                <a:ea typeface="华文楷体" panose="02010600040101010101" pitchFamily="2" charset="-122"/>
              </a:rPr>
              <a:t>void </a:t>
            </a:r>
            <a:r>
              <a:rPr kumimoji="1" lang="en-US" altLang="zh-CN" dirty="0" err="1">
                <a:latin typeface="华文楷体" panose="02010600040101010101" pitchFamily="2" charset="-122"/>
                <a:ea typeface="华文楷体" panose="02010600040101010101" pitchFamily="2" charset="-122"/>
              </a:rPr>
              <a:t>myfunc</a:t>
            </a:r>
            <a:r>
              <a:rPr kumimoji="1" lang="en-US" altLang="zh-CN" dirty="0">
                <a:latin typeface="华文楷体" panose="02010600040101010101" pitchFamily="2" charset="-122"/>
                <a:ea typeface="华文楷体" panose="02010600040101010101" pitchFamily="2" charset="-122"/>
              </a:rPr>
              <a:t>(type1 x, type2 y)</a:t>
            </a:r>
          </a:p>
          <a:p>
            <a:pPr eaLnBrk="1" hangingPunct="1"/>
            <a:r>
              <a:rPr kumimoji="1" lang="en-US" altLang="zh-CN" dirty="0">
                <a:latin typeface="华文楷体" panose="02010600040101010101" pitchFamily="2" charset="-122"/>
                <a:ea typeface="华文楷体" panose="02010600040101010101" pitchFamily="2" charset="-122"/>
              </a:rPr>
              <a:t>{</a:t>
            </a:r>
          </a:p>
          <a:p>
            <a:pPr eaLnBrk="1" hangingPunct="1"/>
            <a:r>
              <a:rPr kumimoji="1" lang="en-US" altLang="zh-CN" dirty="0">
                <a:latin typeface="华文楷体" panose="02010600040101010101" pitchFamily="2" charset="-122"/>
                <a:ea typeface="华文楷体" panose="02010600040101010101" pitchFamily="2" charset="-122"/>
              </a:rPr>
              <a:t>	</a:t>
            </a:r>
            <a:r>
              <a:rPr kumimoji="1" lang="en-US" altLang="zh-CN" dirty="0" err="1">
                <a:latin typeface="华文楷体" panose="02010600040101010101" pitchFamily="2" charset="-122"/>
                <a:ea typeface="华文楷体" panose="02010600040101010101" pitchFamily="2" charset="-122"/>
              </a:rPr>
              <a:t>cout</a:t>
            </a:r>
            <a:r>
              <a:rPr kumimoji="1" lang="en-US" altLang="zh-CN" dirty="0">
                <a:latin typeface="华文楷体" panose="02010600040101010101" pitchFamily="2" charset="-122"/>
                <a:ea typeface="华文楷体" panose="02010600040101010101" pitchFamily="2" charset="-122"/>
              </a:rPr>
              <a:t>&lt;&lt;x&lt;&lt; “    “ &lt;&lt; y&lt;&lt;</a:t>
            </a:r>
            <a:r>
              <a:rPr kumimoji="1" lang="en-US" altLang="zh-CN" dirty="0" err="1">
                <a:latin typeface="华文楷体" panose="02010600040101010101" pitchFamily="2" charset="-122"/>
                <a:ea typeface="华文楷体" panose="02010600040101010101" pitchFamily="2" charset="-122"/>
              </a:rPr>
              <a:t>endl</a:t>
            </a:r>
            <a:r>
              <a:rPr kumimoji="1" lang="en-US" altLang="zh-CN" dirty="0">
                <a:latin typeface="华文楷体" panose="02010600040101010101" pitchFamily="2" charset="-122"/>
                <a:ea typeface="华文楷体" panose="02010600040101010101" pitchFamily="2" charset="-122"/>
              </a:rPr>
              <a:t>;</a:t>
            </a:r>
          </a:p>
          <a:p>
            <a:pPr eaLnBrk="1" hangingPunct="1"/>
            <a:r>
              <a:rPr kumimoji="1" lang="en-US" altLang="zh-CN" dirty="0">
                <a:latin typeface="华文楷体" panose="02010600040101010101" pitchFamily="2" charset="-122"/>
                <a:ea typeface="华文楷体" panose="02010600040101010101" pitchFamily="2" charset="-122"/>
              </a:rPr>
              <a:t>}</a:t>
            </a:r>
          </a:p>
          <a:p>
            <a:pPr eaLnBrk="1" hangingPunct="1">
              <a:spcBef>
                <a:spcPct val="50000"/>
              </a:spcBef>
            </a:pPr>
            <a:endParaRPr kumimoji="1" lang="zh-CN" altLang="en-US" sz="2000" dirty="0">
              <a:latin typeface="方正姚体" panose="02010601030101010101" pitchFamily="2" charset="-122"/>
              <a:ea typeface="方正姚体" panose="02010601030101010101" pitchFamily="2" charset="-122"/>
            </a:endParaRPr>
          </a:p>
          <a:p>
            <a:pPr eaLnBrk="1" hangingPunct="1">
              <a:spcBef>
                <a:spcPct val="50000"/>
              </a:spcBef>
            </a:pPr>
            <a:endParaRPr kumimoji="1" lang="en-US" altLang="zh-CN" sz="2000" dirty="0">
              <a:latin typeface="方正姚体" panose="02010601030101010101" pitchFamily="2" charset="-122"/>
              <a:ea typeface="方正姚体" panose="02010601030101010101" pitchFamily="2" charset="-122"/>
            </a:endParaRPr>
          </a:p>
          <a:p>
            <a:pPr eaLnBrk="1" hangingPunct="1">
              <a:spcBef>
                <a:spcPct val="50000"/>
              </a:spcBef>
            </a:pPr>
            <a:endParaRPr kumimoji="1" lang="zh-CN" altLang="en-US" sz="2000" dirty="0">
              <a:latin typeface="方正姚体" panose="02010601030101010101" pitchFamily="2" charset="-122"/>
              <a:ea typeface="方正姚体" panose="02010601030101010101" pitchFamily="2" charset="-122"/>
            </a:endParaRPr>
          </a:p>
        </p:txBody>
      </p:sp>
      <p:pic>
        <p:nvPicPr>
          <p:cNvPr id="8"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a:grpSpLocks/>
          </p:cNvGrpSpPr>
          <p:nvPr/>
        </p:nvGrpSpPr>
        <p:grpSpPr bwMode="auto">
          <a:xfrm>
            <a:off x="304800" y="71835"/>
            <a:ext cx="466725" cy="468313"/>
            <a:chOff x="1192404" y="608225"/>
            <a:chExt cx="1755828" cy="1759616"/>
          </a:xfrm>
        </p:grpSpPr>
        <p:grpSp>
          <p:nvGrpSpPr>
            <p:cNvPr id="10" name="组合 79"/>
            <p:cNvGrpSpPr>
              <a:grpSpLocks/>
            </p:cNvGrpSpPr>
            <p:nvPr/>
          </p:nvGrpSpPr>
          <p:grpSpPr bwMode="auto">
            <a:xfrm>
              <a:off x="1192404" y="608225"/>
              <a:ext cx="1755828" cy="1759616"/>
              <a:chOff x="6379729" y="2488774"/>
              <a:chExt cx="2513016" cy="2513016"/>
            </a:xfrm>
          </p:grpSpPr>
          <p:sp>
            <p:nvSpPr>
              <p:cNvPr id="1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3" name="任意多边形 83"/>
              <p:cNvGrpSpPr>
                <a:grpSpLocks/>
              </p:cNvGrpSpPr>
              <p:nvPr/>
            </p:nvGrpSpPr>
            <p:grpSpPr bwMode="auto">
              <a:xfrm>
                <a:off x="6397313" y="2490687"/>
                <a:ext cx="2505748" cy="2500354"/>
                <a:chOff x="1883664" y="1987296"/>
                <a:chExt cx="1322832" cy="1322832"/>
              </a:xfrm>
            </p:grpSpPr>
            <p:pic>
              <p:nvPicPr>
                <p:cNvPr id="1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6"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7" name="组合 16"/>
          <p:cNvGrpSpPr>
            <a:grpSpLocks/>
          </p:cNvGrpSpPr>
          <p:nvPr/>
        </p:nvGrpSpPr>
        <p:grpSpPr bwMode="auto">
          <a:xfrm>
            <a:off x="9915599" y="83890"/>
            <a:ext cx="2108200" cy="609600"/>
            <a:chOff x="755298" y="2917165"/>
            <a:chExt cx="1584454" cy="447077"/>
          </a:xfrm>
        </p:grpSpPr>
        <p:sp>
          <p:nvSpPr>
            <p:cNvPr id="18"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9" name="圆角矩形 1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20"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4408031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710496" y="908260"/>
            <a:ext cx="11077311" cy="3139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latin typeface="方正姚体" panose="02010601030101010101" pitchFamily="2" charset="-122"/>
                <a:ea typeface="方正姚体" panose="02010601030101010101" pitchFamily="2" charset="-122"/>
              </a:rPr>
              <a:t>(2)</a:t>
            </a:r>
            <a:r>
              <a:rPr kumimoji="1" lang="zh-CN" altLang="en-US" dirty="0">
                <a:latin typeface="方正姚体" panose="02010601030101010101" pitchFamily="2" charset="-122"/>
                <a:ea typeface="方正姚体" panose="02010601030101010101" pitchFamily="2" charset="-122"/>
              </a:rPr>
              <a:t>在</a:t>
            </a:r>
            <a:r>
              <a:rPr kumimoji="1" lang="en-US" altLang="zh-CN" dirty="0">
                <a:latin typeface="方正姚体" panose="02010601030101010101" pitchFamily="2" charset="-122"/>
                <a:ea typeface="方正姚体" panose="02010601030101010101" pitchFamily="2" charset="-122"/>
              </a:rPr>
              <a:t>template</a:t>
            </a:r>
            <a:r>
              <a:rPr kumimoji="1" lang="zh-CN" altLang="en-US" dirty="0">
                <a:latin typeface="方正姚体" panose="02010601030101010101" pitchFamily="2" charset="-122"/>
                <a:ea typeface="方正姚体" panose="02010601030101010101" pitchFamily="2" charset="-122"/>
              </a:rPr>
              <a:t>语句与函数模板定义语句之间不允许有别的语句，比如</a:t>
            </a:r>
            <a:r>
              <a:rPr kumimoji="1" lang="zh-CN" altLang="en-US" dirty="0" smtClean="0">
                <a:latin typeface="方正姚体" panose="02010601030101010101" pitchFamily="2" charset="-122"/>
                <a:ea typeface="方正姚体" panose="02010601030101010101" pitchFamily="2" charset="-122"/>
              </a:rPr>
              <a:t>：</a:t>
            </a:r>
            <a:endParaRPr kumimoji="1" lang="en-US" altLang="zh-CN" dirty="0" smtClean="0">
              <a:latin typeface="方正姚体" panose="02010601030101010101" pitchFamily="2" charset="-122"/>
              <a:ea typeface="方正姚体" panose="02010601030101010101" pitchFamily="2" charset="-122"/>
            </a:endParaRPr>
          </a:p>
          <a:p>
            <a:pPr eaLnBrk="1" hangingPunct="1"/>
            <a:r>
              <a:rPr kumimoji="1" lang="en-US" altLang="zh-CN" dirty="0">
                <a:latin typeface="方正姚体" panose="02010601030101010101" pitchFamily="2" charset="-122"/>
                <a:ea typeface="方正姚体" panose="02010601030101010101" pitchFamily="2" charset="-122"/>
              </a:rPr>
              <a:t>template&lt;class T&gt;</a:t>
            </a:r>
          </a:p>
          <a:p>
            <a:pPr eaLnBrk="1" hangingPunct="1"/>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zh-CN" altLang="en-US" dirty="0">
                <a:latin typeface="方正姚体" panose="02010601030101010101" pitchFamily="2" charset="-122"/>
                <a:ea typeface="方正姚体" panose="02010601030101010101" pitchFamily="2" charset="-122"/>
              </a:rPr>
              <a:t>编译错误，不允许有别的语句</a:t>
            </a:r>
          </a:p>
          <a:p>
            <a:pPr eaLnBrk="1" hangingPunct="1"/>
            <a:r>
              <a:rPr kumimoji="1" lang="en-US" altLang="zh-CN" dirty="0">
                <a:latin typeface="方正姚体" panose="02010601030101010101" pitchFamily="2" charset="-122"/>
                <a:ea typeface="方正姚体" panose="02010601030101010101" pitchFamily="2" charset="-122"/>
              </a:rPr>
              <a:t>T max(T x, T y)</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return (x&gt;y)?</a:t>
            </a:r>
            <a:r>
              <a:rPr kumimoji="1" lang="en-US" altLang="zh-CN" dirty="0" err="1">
                <a:latin typeface="方正姚体" panose="02010601030101010101" pitchFamily="2" charset="-122"/>
                <a:ea typeface="方正姚体" panose="02010601030101010101" pitchFamily="2" charset="-122"/>
              </a:rPr>
              <a:t>x:y</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spcBef>
                <a:spcPct val="50000"/>
              </a:spcBef>
            </a:pPr>
            <a:endParaRPr kumimoji="1" lang="zh-CN" altLang="en-US" dirty="0">
              <a:latin typeface="方正姚体" panose="02010601030101010101" pitchFamily="2" charset="-122"/>
              <a:ea typeface="方正姚体" panose="02010601030101010101" pitchFamily="2" charset="-122"/>
            </a:endParaRPr>
          </a:p>
        </p:txBody>
      </p:sp>
      <p:sp>
        <p:nvSpPr>
          <p:cNvPr id="24580" name="Text Box 9"/>
          <p:cNvSpPr txBox="1">
            <a:spLocks noChangeArrowheads="1"/>
          </p:cNvSpPr>
          <p:nvPr/>
        </p:nvSpPr>
        <p:spPr bwMode="auto">
          <a:xfrm>
            <a:off x="626567" y="3934736"/>
            <a:ext cx="1072633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t>(3)</a:t>
            </a:r>
            <a:r>
              <a:rPr lang="zh-CN" altLang="en-US" dirty="0">
                <a:latin typeface="方正姚体" panose="02010601030101010101" pitchFamily="2" charset="-122"/>
                <a:ea typeface="方正姚体" panose="02010601030101010101" pitchFamily="2" charset="-122"/>
              </a:rPr>
              <a:t>函数可以带有模板参数表中未给出的、已存在的数据类型的参数。例如： </a:t>
            </a:r>
          </a:p>
          <a:p>
            <a:pPr eaLnBrk="1" hangingPunct="1"/>
            <a:r>
              <a:rPr lang="zh-CN" altLang="en-US" dirty="0">
                <a:latin typeface="方正姚体" panose="02010601030101010101" pitchFamily="2" charset="-122"/>
                <a:ea typeface="方正姚体" panose="02010601030101010101" pitchFamily="2" charset="-122"/>
              </a:rPr>
              <a:t>	</a:t>
            </a:r>
            <a:r>
              <a:rPr lang="en-US" altLang="zh-CN" dirty="0">
                <a:latin typeface="方正姚体" panose="02010601030101010101" pitchFamily="2" charset="-122"/>
                <a:ea typeface="方正姚体" panose="02010601030101010101" pitchFamily="2" charset="-122"/>
              </a:rPr>
              <a:t>template &lt;class T&gt; 	</a:t>
            </a:r>
          </a:p>
          <a:p>
            <a:pPr lvl="1" eaLnBrk="1" hangingPunct="1"/>
            <a:r>
              <a:rPr lang="en-US" altLang="zh-CN" dirty="0">
                <a:latin typeface="方正姚体" panose="02010601030101010101" pitchFamily="2" charset="-122"/>
                <a:ea typeface="方正姚体" panose="02010601030101010101" pitchFamily="2" charset="-122"/>
              </a:rPr>
              <a:t>	T func2(T arg1</a:t>
            </a:r>
            <a:r>
              <a:rPr lang="zh-CN" altLang="en-US" dirty="0">
                <a:latin typeface="方正姚体" panose="02010601030101010101" pitchFamily="2" charset="-122"/>
                <a:ea typeface="方正姚体" panose="02010601030101010101" pitchFamily="2" charset="-122"/>
              </a:rPr>
              <a:t>，</a:t>
            </a:r>
            <a:r>
              <a:rPr lang="en-US" altLang="zh-CN" dirty="0" err="1">
                <a:latin typeface="方正姚体" panose="02010601030101010101" pitchFamily="2" charset="-122"/>
                <a:ea typeface="方正姚体" panose="02010601030101010101" pitchFamily="2" charset="-122"/>
              </a:rPr>
              <a:t>int</a:t>
            </a:r>
            <a:r>
              <a:rPr lang="en-US" altLang="zh-CN" dirty="0">
                <a:latin typeface="方正姚体" panose="02010601030101010101" pitchFamily="2" charset="-122"/>
                <a:ea typeface="方正姚体" panose="02010601030101010101" pitchFamily="2" charset="-122"/>
              </a:rPr>
              <a:t> arg2) </a:t>
            </a:r>
          </a:p>
          <a:p>
            <a:pPr lvl="1" eaLnBrk="1" hangingPunct="1"/>
            <a:r>
              <a:rPr lang="en-US" altLang="zh-CN" dirty="0">
                <a:latin typeface="方正姚体" panose="02010601030101010101" pitchFamily="2" charset="-122"/>
                <a:ea typeface="方正姚体" panose="02010601030101010101" pitchFamily="2" charset="-122"/>
              </a:rPr>
              <a:t>	{</a:t>
            </a:r>
          </a:p>
          <a:p>
            <a:pPr lvl="1" eaLnBrk="1" hangingPunct="1"/>
            <a:r>
              <a:rPr lang="en-US" altLang="zh-CN" dirty="0">
                <a:latin typeface="方正姚体" panose="02010601030101010101" pitchFamily="2" charset="-122"/>
                <a:ea typeface="方正姚体" panose="02010601030101010101" pitchFamily="2" charset="-122"/>
              </a:rPr>
              <a:t>		</a:t>
            </a:r>
            <a:r>
              <a:rPr lang="en-US" altLang="zh-CN" dirty="0">
                <a:latin typeface="Helvetica 65 Medium" pitchFamily="34" charset="0"/>
                <a:ea typeface="方正姚体" panose="02010601030101010101" pitchFamily="2" charset="-122"/>
              </a:rPr>
              <a:t>…</a:t>
            </a:r>
            <a:endParaRPr lang="en-US" altLang="zh-CN" dirty="0">
              <a:latin typeface="方正姚体" panose="02010601030101010101" pitchFamily="2" charset="-122"/>
              <a:ea typeface="方正姚体" panose="02010601030101010101" pitchFamily="2" charset="-122"/>
            </a:endParaRPr>
          </a:p>
          <a:p>
            <a:pPr lvl="1" eaLnBrk="1" hangingPunct="1"/>
            <a:r>
              <a:rPr lang="en-US" altLang="zh-CN" dirty="0">
                <a:latin typeface="方正姚体" panose="02010601030101010101" pitchFamily="2" charset="-122"/>
                <a:ea typeface="方正姚体" panose="02010601030101010101" pitchFamily="2" charset="-122"/>
              </a:rPr>
              <a:t>	}</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4" name="组合 13"/>
          <p:cNvGrpSpPr>
            <a:grpSpLocks/>
          </p:cNvGrpSpPr>
          <p:nvPr/>
        </p:nvGrpSpPr>
        <p:grpSpPr bwMode="auto">
          <a:xfrm>
            <a:off x="9915599" y="838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102464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2"/>
          <p:cNvSpPr txBox="1">
            <a:spLocks noChangeArrowheads="1"/>
          </p:cNvSpPr>
          <p:nvPr/>
        </p:nvSpPr>
        <p:spPr bwMode="auto">
          <a:xfrm>
            <a:off x="2222008" y="333450"/>
            <a:ext cx="5114521" cy="7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4001" b="1" dirty="0">
                <a:solidFill>
                  <a:srgbClr val="FF0000"/>
                </a:solidFill>
              </a:rPr>
              <a:t>课程要点</a:t>
            </a:r>
          </a:p>
        </p:txBody>
      </p:sp>
      <p:sp>
        <p:nvSpPr>
          <p:cNvPr id="4" name="Rectangle 3"/>
          <p:cNvSpPr txBox="1">
            <a:spLocks noChangeArrowheads="1"/>
          </p:cNvSpPr>
          <p:nvPr/>
        </p:nvSpPr>
        <p:spPr bwMode="auto">
          <a:xfrm>
            <a:off x="2210489" y="1557699"/>
            <a:ext cx="7129525" cy="482552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en-US" altLang="zh-CN" sz="2801" kern="0" dirty="0">
                <a:effectLst>
                  <a:outerShdw blurRad="38100" dist="38100" dir="2700000" algn="tl">
                    <a:srgbClr val="C0C0C0"/>
                  </a:outerShdw>
                </a:effectLst>
                <a:latin typeface="宋体" pitchFamily="2" charset="-122"/>
              </a:rPr>
              <a:t>1 </a:t>
            </a:r>
            <a:r>
              <a:rPr lang="zh-CN" altLang="en-US" sz="2801" kern="0" dirty="0">
                <a:effectLst>
                  <a:outerShdw blurRad="38100" dist="38100" dir="2700000" algn="tl">
                    <a:srgbClr val="C0C0C0"/>
                  </a:outerShdw>
                </a:effectLst>
                <a:latin typeface="宋体" pitchFamily="2" charset="-122"/>
              </a:rPr>
              <a:t>模板的概念</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1</a:t>
            </a:r>
            <a:r>
              <a:rPr lang="zh-CN" altLang="en-US" sz="2801" kern="0" dirty="0">
                <a:effectLst>
                  <a:outerShdw blurRad="38100" dist="38100" dir="2700000" algn="tl">
                    <a:srgbClr val="C0C0C0"/>
                  </a:outerShdw>
                </a:effectLst>
                <a:latin typeface="宋体" pitchFamily="2" charset="-122"/>
              </a:rPr>
              <a:t>）什么是模板</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2</a:t>
            </a:r>
            <a:r>
              <a:rPr lang="zh-CN" altLang="en-US" sz="2801" kern="0" dirty="0">
                <a:effectLst>
                  <a:outerShdw blurRad="38100" dist="38100" dir="2700000" algn="tl">
                    <a:srgbClr val="C0C0C0"/>
                  </a:outerShdw>
                </a:effectLst>
                <a:latin typeface="宋体" pitchFamily="2" charset="-122"/>
              </a:rPr>
              <a:t>）模板的作用</a:t>
            </a:r>
          </a:p>
          <a:p>
            <a:pPr>
              <a:lnSpc>
                <a:spcPct val="90000"/>
              </a:lnSpc>
              <a:defRPr/>
            </a:pPr>
            <a:r>
              <a:rPr lang="en-US" altLang="zh-CN" sz="2801" kern="0" dirty="0">
                <a:effectLst>
                  <a:outerShdw blurRad="38100" dist="38100" dir="2700000" algn="tl">
                    <a:srgbClr val="C0C0C0"/>
                  </a:outerShdw>
                </a:effectLst>
                <a:latin typeface="宋体" pitchFamily="2" charset="-122"/>
              </a:rPr>
              <a:t>2 </a:t>
            </a:r>
            <a:r>
              <a:rPr lang="zh-CN" altLang="en-US" sz="2801" kern="0" dirty="0">
                <a:effectLst>
                  <a:outerShdw blurRad="38100" dist="38100" dir="2700000" algn="tl">
                    <a:srgbClr val="C0C0C0"/>
                  </a:outerShdw>
                </a:effectLst>
                <a:latin typeface="宋体" pitchFamily="2" charset="-122"/>
              </a:rPr>
              <a:t>函数模板与模板函数</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1</a:t>
            </a:r>
            <a:r>
              <a:rPr lang="zh-CN" altLang="en-US" sz="2801" kern="0" dirty="0">
                <a:effectLst>
                  <a:outerShdw blurRad="38100" dist="38100" dir="2700000" algn="tl">
                    <a:srgbClr val="C0C0C0"/>
                  </a:outerShdw>
                </a:effectLst>
                <a:latin typeface="宋体" pitchFamily="2" charset="-122"/>
              </a:rPr>
              <a:t>）函数模板的定义和使用</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2</a:t>
            </a:r>
            <a:r>
              <a:rPr lang="zh-CN" altLang="en-US" sz="2801" kern="0" dirty="0">
                <a:effectLst>
                  <a:outerShdw blurRad="38100" dist="38100" dir="2700000" algn="tl">
                    <a:srgbClr val="C0C0C0"/>
                  </a:outerShdw>
                </a:effectLst>
                <a:latin typeface="宋体" pitchFamily="2" charset="-122"/>
              </a:rPr>
              <a:t>）模板机理与异常处理</a:t>
            </a:r>
          </a:p>
          <a:p>
            <a:pPr>
              <a:lnSpc>
                <a:spcPct val="90000"/>
              </a:lnSpc>
              <a:defRPr/>
            </a:pPr>
            <a:r>
              <a:rPr lang="en-US" altLang="zh-CN" sz="2801" kern="0" dirty="0">
                <a:effectLst>
                  <a:outerShdw blurRad="38100" dist="38100" dir="2700000" algn="tl">
                    <a:srgbClr val="C0C0C0"/>
                  </a:outerShdw>
                </a:effectLst>
                <a:latin typeface="宋体" pitchFamily="2" charset="-122"/>
              </a:rPr>
              <a:t>3 </a:t>
            </a:r>
            <a:r>
              <a:rPr lang="zh-CN" altLang="en-US" sz="2801" kern="0" dirty="0">
                <a:effectLst>
                  <a:outerShdw blurRad="38100" dist="38100" dir="2700000" algn="tl">
                    <a:srgbClr val="C0C0C0"/>
                  </a:outerShdw>
                </a:effectLst>
                <a:latin typeface="宋体" pitchFamily="2" charset="-122"/>
              </a:rPr>
              <a:t>类模板与模板类</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1</a:t>
            </a:r>
            <a:r>
              <a:rPr lang="zh-CN" altLang="en-US" sz="2801" kern="0" dirty="0">
                <a:effectLst>
                  <a:outerShdw blurRad="38100" dist="38100" dir="2700000" algn="tl">
                    <a:srgbClr val="C0C0C0"/>
                  </a:outerShdw>
                </a:effectLst>
                <a:latin typeface="宋体" pitchFamily="2" charset="-122"/>
              </a:rPr>
              <a:t>）类模板的定义和使用</a:t>
            </a:r>
          </a:p>
          <a:p>
            <a:pPr>
              <a:lnSpc>
                <a:spcPct val="90000"/>
              </a:lnSpc>
              <a:buFont typeface="Wingdings" pitchFamily="2" charset="2"/>
              <a:buNone/>
              <a:defRPr/>
            </a:pPr>
            <a:r>
              <a:rPr lang="zh-CN" altLang="en-US" sz="2801" kern="0" dirty="0">
                <a:effectLst>
                  <a:outerShdw blurRad="38100" dist="38100" dir="2700000" algn="tl">
                    <a:srgbClr val="C0C0C0"/>
                  </a:outerShdw>
                </a:effectLst>
                <a:latin typeface="宋体" pitchFamily="2" charset="-122"/>
              </a:rPr>
              <a:t>	 </a:t>
            </a:r>
            <a:r>
              <a:rPr lang="en-US" altLang="zh-CN" sz="2801" kern="0" dirty="0">
                <a:effectLst>
                  <a:outerShdw blurRad="38100" dist="38100" dir="2700000" algn="tl">
                    <a:srgbClr val="C0C0C0"/>
                  </a:outerShdw>
                </a:effectLst>
                <a:latin typeface="宋体" pitchFamily="2" charset="-122"/>
              </a:rPr>
              <a:t>2</a:t>
            </a:r>
            <a:r>
              <a:rPr lang="zh-CN" altLang="en-US" sz="2801" kern="0" dirty="0">
                <a:effectLst>
                  <a:outerShdw blurRad="38100" dist="38100" dir="2700000" algn="tl">
                    <a:srgbClr val="C0C0C0"/>
                  </a:outerShdw>
                </a:effectLst>
                <a:latin typeface="宋体" pitchFamily="2" charset="-122"/>
              </a:rPr>
              <a:t>）类模板与模板类示例</a:t>
            </a:r>
          </a:p>
        </p:txBody>
      </p:sp>
    </p:spTree>
    <p:extLst>
      <p:ext uri="{BB962C8B-B14F-4D97-AF65-F5344CB8AC3E}">
        <p14:creationId xmlns:p14="http://schemas.microsoft.com/office/powerpoint/2010/main" val="278773448"/>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8"/>
          <p:cNvSpPr>
            <a:spLocks noChangeArrowheads="1"/>
          </p:cNvSpPr>
          <p:nvPr/>
        </p:nvSpPr>
        <p:spPr bwMode="auto">
          <a:xfrm>
            <a:off x="373217" y="1268707"/>
            <a:ext cx="1141459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latin typeface="方正姚体" panose="02010601030101010101" pitchFamily="2" charset="-122"/>
                <a:ea typeface="方正姚体" panose="02010601030101010101" pitchFamily="2" charset="-122"/>
              </a:rPr>
              <a:t>(4)</a:t>
            </a:r>
            <a:r>
              <a:rPr kumimoji="1" lang="zh-CN" altLang="en-US" dirty="0">
                <a:latin typeface="方正姚体" panose="02010601030101010101" pitchFamily="2" charset="-122"/>
                <a:ea typeface="方正姚体" panose="02010601030101010101" pitchFamily="2" charset="-122"/>
              </a:rPr>
              <a:t>模板函数类似于重载函数，只不过它更严格一点，函数被重载的时候，在每个函数体内部可以执行不同的动作，但是对于同一函数模板被实例化后的所有的模板函数都必须执行相同的动作。下面的情况就不能使用函数模板</a:t>
            </a:r>
            <a:r>
              <a:rPr kumimoji="1" lang="zh-CN" altLang="en-US" dirty="0" smtClean="0">
                <a:latin typeface="方正姚体" panose="02010601030101010101" pitchFamily="2" charset="-122"/>
                <a:ea typeface="方正姚体" panose="02010601030101010101" pitchFamily="2" charset="-122"/>
              </a:rPr>
              <a:t>：</a:t>
            </a:r>
            <a:endParaRPr kumimoji="1" lang="en-US" altLang="zh-CN" dirty="0" smtClean="0">
              <a:latin typeface="方正姚体" panose="02010601030101010101" pitchFamily="2" charset="-122"/>
              <a:ea typeface="方正姚体" panose="02010601030101010101" pitchFamily="2" charset="-122"/>
            </a:endParaRPr>
          </a:p>
          <a:p>
            <a:pPr eaLnBrk="1" hangingPunct="1"/>
            <a:r>
              <a:rPr kumimoji="1" lang="en-US" altLang="zh-CN" dirty="0">
                <a:latin typeface="方正姚体" panose="02010601030101010101" pitchFamily="2" charset="-122"/>
                <a:ea typeface="方正姚体" panose="02010601030101010101" pitchFamily="2" charset="-122"/>
              </a:rPr>
              <a:t>void </a:t>
            </a:r>
            <a:r>
              <a:rPr kumimoji="1" lang="en-US" altLang="zh-CN" dirty="0" err="1">
                <a:latin typeface="方正姚体" panose="02010601030101010101" pitchFamily="2" charset="-122"/>
                <a:ea typeface="方正姚体" panose="02010601030101010101" pitchFamily="2" charset="-122"/>
              </a:rPr>
              <a:t>outdata</a:t>
            </a:r>
            <a:r>
              <a:rPr kumimoji="1" lang="en-US" altLang="zh-CN" dirty="0">
                <a:latin typeface="方正姚体" panose="02010601030101010101" pitchFamily="2" charset="-122"/>
                <a:ea typeface="方正姚体" panose="02010601030101010101" pitchFamily="2" charset="-122"/>
              </a:rPr>
              <a:t>(</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cout</a:t>
            </a:r>
            <a:r>
              <a:rPr kumimoji="1" lang="en-US" altLang="zh-CN" dirty="0">
                <a:latin typeface="方正姚体" panose="02010601030101010101" pitchFamily="2" charset="-122"/>
                <a:ea typeface="方正姚体" panose="02010601030101010101" pitchFamily="2" charset="-122"/>
              </a:rPr>
              <a:t>&lt;&lt;</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void </a:t>
            </a:r>
            <a:r>
              <a:rPr kumimoji="1" lang="en-US" altLang="zh-CN" dirty="0" err="1">
                <a:latin typeface="方正姚体" panose="02010601030101010101" pitchFamily="2" charset="-122"/>
                <a:ea typeface="方正姚体" panose="02010601030101010101" pitchFamily="2" charset="-122"/>
              </a:rPr>
              <a:t>outdata</a:t>
            </a:r>
            <a:r>
              <a:rPr kumimoji="1" lang="en-US" altLang="zh-CN" dirty="0">
                <a:latin typeface="方正姚体" panose="02010601030101010101" pitchFamily="2" charset="-122"/>
                <a:ea typeface="方正姚体" panose="02010601030101010101" pitchFamily="2" charset="-122"/>
              </a:rPr>
              <a:t>(double d)</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cout</a:t>
            </a:r>
            <a:r>
              <a:rPr kumimoji="1" lang="en-US" altLang="zh-CN" dirty="0">
                <a:latin typeface="方正姚体" panose="02010601030101010101" pitchFamily="2" charset="-122"/>
                <a:ea typeface="方正姚体" panose="02010601030101010101" pitchFamily="2" charset="-122"/>
              </a:rPr>
              <a:t>&lt;&lt;</a:t>
            </a:r>
            <a:r>
              <a:rPr kumimoji="1" lang="en-US" altLang="zh-CN" dirty="0">
                <a:ea typeface="方正姚体" panose="02010601030101010101" pitchFamily="2" charset="-122"/>
              </a:rPr>
              <a:t>”</a:t>
            </a:r>
            <a:r>
              <a:rPr kumimoji="1" lang="en-US" altLang="zh-CN" dirty="0">
                <a:latin typeface="方正姚体" panose="02010601030101010101" pitchFamily="2" charset="-122"/>
                <a:ea typeface="方正姚体" panose="02010601030101010101" pitchFamily="2" charset="-122"/>
              </a:rPr>
              <a:t>d=</a:t>
            </a:r>
            <a:r>
              <a:rPr kumimoji="1" lang="en-US" altLang="zh-CN" dirty="0">
                <a:ea typeface="方正姚体" panose="02010601030101010101" pitchFamily="2" charset="-122"/>
              </a:rPr>
              <a:t>”</a:t>
            </a:r>
            <a:r>
              <a:rPr kumimoji="1" lang="en-US" altLang="zh-CN" dirty="0">
                <a:latin typeface="方正姚体" panose="02010601030101010101" pitchFamily="2" charset="-122"/>
                <a:ea typeface="方正姚体" panose="02010601030101010101" pitchFamily="2" charset="-122"/>
              </a:rPr>
              <a:t>&lt;&lt;d&lt;&lt;</a:t>
            </a:r>
            <a:r>
              <a:rPr kumimoji="1" lang="en-US" altLang="zh-CN" dirty="0" err="1">
                <a:latin typeface="方正姚体" panose="02010601030101010101" pitchFamily="2" charset="-122"/>
                <a:ea typeface="方正姚体" panose="02010601030101010101" pitchFamily="2" charset="-122"/>
              </a:rPr>
              <a:t>endl</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zh-CN" altLang="en-US" dirty="0">
                <a:latin typeface="方正姚体" panose="02010601030101010101" pitchFamily="2" charset="-122"/>
                <a:ea typeface="方正姚体" panose="02010601030101010101" pitchFamily="2" charset="-122"/>
              </a:rPr>
              <a:t>因为它们输出的内容和格式有所区别。</a:t>
            </a:r>
          </a:p>
          <a:p>
            <a:pPr eaLnBrk="1" hangingPunct="1">
              <a:spcBef>
                <a:spcPct val="50000"/>
              </a:spcBef>
            </a:pPr>
            <a:endParaRPr kumimoji="1" lang="zh-CN" altLang="en-US" dirty="0">
              <a:latin typeface="方正姚体" panose="02010601030101010101" pitchFamily="2" charset="-122"/>
              <a:ea typeface="方正姚体" panose="02010601030101010101" pitchFamily="2" charset="-122"/>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758407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14"/>
          <p:cNvSpPr txBox="1">
            <a:spLocks noChangeArrowheads="1"/>
          </p:cNvSpPr>
          <p:nvPr/>
        </p:nvSpPr>
        <p:spPr bwMode="auto">
          <a:xfrm>
            <a:off x="194519" y="1125799"/>
            <a:ext cx="11377264" cy="55399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dirty="0">
                <a:latin typeface="方正姚体" panose="02010601030101010101" pitchFamily="2" charset="-122"/>
                <a:ea typeface="方正姚体" panose="02010601030101010101" pitchFamily="2" charset="-122"/>
              </a:rPr>
              <a:t>(5)</a:t>
            </a:r>
            <a:r>
              <a:rPr kumimoji="1" lang="zh-CN" altLang="en-US" dirty="0">
                <a:latin typeface="方正姚体" panose="02010601030101010101" pitchFamily="2" charset="-122"/>
                <a:ea typeface="方正姚体" panose="02010601030101010101" pitchFamily="2" charset="-122"/>
              </a:rPr>
              <a:t>函数模板中的模板参数</a:t>
            </a:r>
            <a:r>
              <a:rPr kumimoji="1" lang="en-US" altLang="zh-CN" dirty="0">
                <a:latin typeface="方正姚体" panose="02010601030101010101" pitchFamily="2" charset="-122"/>
                <a:ea typeface="方正姚体" panose="02010601030101010101" pitchFamily="2" charset="-122"/>
              </a:rPr>
              <a:t>T</a:t>
            </a:r>
            <a:r>
              <a:rPr kumimoji="1" lang="zh-CN" altLang="en-US" dirty="0">
                <a:latin typeface="方正姚体" panose="02010601030101010101" pitchFamily="2" charset="-122"/>
                <a:ea typeface="方正姚体" panose="02010601030101010101" pitchFamily="2" charset="-122"/>
              </a:rPr>
              <a:t>可以实例化为各种类型，但是实例化</a:t>
            </a:r>
            <a:r>
              <a:rPr kumimoji="1" lang="en-US" altLang="zh-CN" dirty="0">
                <a:latin typeface="方正姚体" panose="02010601030101010101" pitchFamily="2" charset="-122"/>
                <a:ea typeface="方正姚体" panose="02010601030101010101" pitchFamily="2" charset="-122"/>
              </a:rPr>
              <a:t>T</a:t>
            </a:r>
            <a:r>
              <a:rPr kumimoji="1" lang="zh-CN" altLang="en-US" dirty="0">
                <a:latin typeface="方正姚体" panose="02010601030101010101" pitchFamily="2" charset="-122"/>
                <a:ea typeface="方正姚体" panose="02010601030101010101" pitchFamily="2" charset="-122"/>
              </a:rPr>
              <a:t>的各模板之间必须保持完全的一致，否则会发生错误。在这种情况下，</a:t>
            </a:r>
            <a:r>
              <a:rPr kumimoji="1" lang="zh-CN" altLang="en-US" dirty="0">
                <a:solidFill>
                  <a:srgbClr val="FF0000"/>
                </a:solidFill>
                <a:latin typeface="方正姚体" panose="02010601030101010101" pitchFamily="2" charset="-122"/>
                <a:ea typeface="方正姚体" panose="02010601030101010101" pitchFamily="2" charset="-122"/>
              </a:rPr>
              <a:t>函数模板中没有隐式的类型转换</a:t>
            </a:r>
            <a:r>
              <a:rPr kumimoji="1" lang="zh-CN" altLang="en-US" dirty="0">
                <a:latin typeface="方正姚体" panose="02010601030101010101" pitchFamily="2" charset="-122"/>
                <a:ea typeface="方正姚体" panose="02010601030101010101" pitchFamily="2" charset="-122"/>
              </a:rPr>
              <a:t>。例如</a:t>
            </a:r>
            <a:r>
              <a:rPr kumimoji="1" lang="zh-CN" altLang="en-US" dirty="0" smtClean="0">
                <a:latin typeface="方正姚体" panose="02010601030101010101" pitchFamily="2" charset="-122"/>
                <a:ea typeface="方正姚体" panose="02010601030101010101" pitchFamily="2" charset="-122"/>
              </a:rPr>
              <a:t>：</a:t>
            </a:r>
            <a:endParaRPr kumimoji="1" lang="en-US" altLang="zh-CN" dirty="0" smtClean="0">
              <a:latin typeface="方正姚体" panose="02010601030101010101" pitchFamily="2" charset="-122"/>
              <a:ea typeface="方正姚体" panose="02010601030101010101" pitchFamily="2" charset="-122"/>
            </a:endParaRPr>
          </a:p>
          <a:p>
            <a:pPr eaLnBrk="1" hangingPunct="1"/>
            <a:r>
              <a:rPr kumimoji="1" lang="en-US" altLang="zh-CN" dirty="0">
                <a:latin typeface="方正姚体" panose="02010601030101010101" pitchFamily="2" charset="-122"/>
                <a:ea typeface="方正姚体" panose="02010601030101010101" pitchFamily="2" charset="-122"/>
              </a:rPr>
              <a:t>template&lt;class T&gt;</a:t>
            </a:r>
          </a:p>
          <a:p>
            <a:pPr eaLnBrk="1" hangingPunct="1"/>
            <a:r>
              <a:rPr kumimoji="1" lang="en-US" altLang="zh-CN" dirty="0">
                <a:latin typeface="方正姚体" panose="02010601030101010101" pitchFamily="2" charset="-122"/>
                <a:ea typeface="方正姚体" panose="02010601030101010101" pitchFamily="2" charset="-122"/>
              </a:rPr>
              <a:t>T max(T x, T y)</a:t>
            </a:r>
          </a:p>
          <a:p>
            <a:pPr eaLnBrk="1" hangingPunct="1"/>
            <a:r>
              <a:rPr kumimoji="1" lang="en-US" altLang="zh-CN" dirty="0">
                <a:latin typeface="方正姚体" panose="02010601030101010101" pitchFamily="2" charset="-122"/>
                <a:ea typeface="方正姚体" panose="02010601030101010101" pitchFamily="2" charset="-122"/>
              </a:rPr>
              <a:t>{	</a:t>
            </a:r>
            <a:endParaRPr kumimoji="1" lang="en-US" altLang="zh-CN" dirty="0" smtClean="0">
              <a:latin typeface="方正姚体" panose="02010601030101010101" pitchFamily="2" charset="-122"/>
              <a:ea typeface="方正姚体" panose="02010601030101010101" pitchFamily="2" charset="-122"/>
            </a:endParaRPr>
          </a:p>
          <a:p>
            <a:pPr eaLnBrk="1" hangingPunct="1"/>
            <a:r>
              <a:rPr kumimoji="1" lang="en-US" altLang="zh-CN" dirty="0">
                <a:latin typeface="方正姚体" panose="02010601030101010101" pitchFamily="2" charset="-122"/>
                <a:ea typeface="方正姚体" panose="02010601030101010101" pitchFamily="2" charset="-122"/>
              </a:rPr>
              <a:t> </a:t>
            </a:r>
            <a:r>
              <a:rPr kumimoji="1" lang="en-US" altLang="zh-CN" dirty="0" smtClean="0">
                <a:latin typeface="方正姚体" panose="02010601030101010101" pitchFamily="2" charset="-122"/>
                <a:ea typeface="方正姚体" panose="02010601030101010101" pitchFamily="2" charset="-122"/>
              </a:rPr>
              <a:t>       return </a:t>
            </a:r>
            <a:r>
              <a:rPr kumimoji="1" lang="en-US" altLang="zh-CN" dirty="0">
                <a:latin typeface="方正姚体" panose="02010601030101010101" pitchFamily="2" charset="-122"/>
                <a:ea typeface="方正姚体" panose="02010601030101010101" pitchFamily="2" charset="-122"/>
              </a:rPr>
              <a:t>(x&gt;y)?</a:t>
            </a:r>
            <a:r>
              <a:rPr kumimoji="1" lang="en-US" altLang="zh-CN" dirty="0" err="1">
                <a:latin typeface="方正姚体" panose="02010601030101010101" pitchFamily="2" charset="-122"/>
                <a:ea typeface="方正姚体" panose="02010601030101010101" pitchFamily="2" charset="-122"/>
              </a:rPr>
              <a:t>x:y</a:t>
            </a:r>
            <a:r>
              <a:rPr kumimoji="1" lang="en-US" altLang="zh-CN" dirty="0">
                <a:latin typeface="方正姚体" panose="02010601030101010101" pitchFamily="2" charset="-122"/>
                <a:ea typeface="方正姚体" panose="02010601030101010101" pitchFamily="2" charset="-122"/>
              </a:rPr>
              <a:t>;   </a:t>
            </a:r>
            <a:endParaRPr kumimoji="1" lang="en-US" altLang="zh-CN" dirty="0" smtClean="0">
              <a:latin typeface="方正姚体" panose="02010601030101010101" pitchFamily="2" charset="-122"/>
              <a:ea typeface="方正姚体" panose="02010601030101010101" pitchFamily="2" charset="-122"/>
            </a:endParaRPr>
          </a:p>
          <a:p>
            <a:pPr eaLnBrk="1" hangingPunct="1"/>
            <a:r>
              <a:rPr kumimoji="1" lang="en-US" altLang="zh-CN" dirty="0" smtClean="0">
                <a:latin typeface="方正姚体" panose="02010601030101010101" pitchFamily="2" charset="-122"/>
                <a:ea typeface="方正姚体" panose="02010601030101010101" pitchFamily="2" charset="-122"/>
              </a:rPr>
              <a:t>}</a:t>
            </a:r>
            <a:endParaRPr kumimoji="1" lang="en-US" altLang="zh-CN" dirty="0">
              <a:latin typeface="方正姚体" panose="02010601030101010101" pitchFamily="2" charset="-122"/>
              <a:ea typeface="方正姚体" panose="02010601030101010101" pitchFamily="2" charset="-122"/>
            </a:endParaRPr>
          </a:p>
          <a:p>
            <a:pPr eaLnBrk="1" hangingPunct="1"/>
            <a:r>
              <a:rPr kumimoji="1" lang="en-US" altLang="zh-CN" dirty="0">
                <a:latin typeface="方正姚体" panose="02010601030101010101" pitchFamily="2" charset="-122"/>
                <a:ea typeface="方正姚体" panose="02010601030101010101" pitchFamily="2" charset="-122"/>
              </a:rPr>
              <a:t>void </a:t>
            </a:r>
            <a:r>
              <a:rPr kumimoji="1" lang="en-US" altLang="zh-CN" dirty="0" err="1">
                <a:latin typeface="方正姚体" panose="02010601030101010101" pitchFamily="2" charset="-122"/>
                <a:ea typeface="方正姚体" panose="02010601030101010101" pitchFamily="2" charset="-122"/>
              </a:rPr>
              <a:t>func</a:t>
            </a:r>
            <a:r>
              <a:rPr kumimoji="1" lang="en-US" altLang="zh-CN" dirty="0">
                <a:latin typeface="方正姚体" panose="02010601030101010101" pitchFamily="2" charset="-122"/>
                <a:ea typeface="方正姚体" panose="02010601030101010101" pitchFamily="2" charset="-122"/>
              </a:rPr>
              <a:t>(</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i,char</a:t>
            </a:r>
            <a:r>
              <a:rPr kumimoji="1" lang="en-US" altLang="zh-CN" dirty="0">
                <a:latin typeface="方正姚体" panose="02010601030101010101" pitchFamily="2" charset="-122"/>
                <a:ea typeface="方正姚体" panose="02010601030101010101" pitchFamily="2" charset="-122"/>
              </a:rPr>
              <a:t> c)</a:t>
            </a:r>
          </a:p>
          <a:p>
            <a:pPr eaLnBrk="1" hangingPunct="1"/>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max(</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int,int</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max(c, c);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char,char</a:t>
            </a:r>
            <a:r>
              <a:rPr kumimoji="1" lang="en-US" altLang="zh-CN" dirty="0">
                <a:latin typeface="方正姚体" panose="02010601030101010101" pitchFamily="2" charset="-122"/>
                <a:ea typeface="方正姚体" panose="02010601030101010101" pitchFamily="2" charset="-122"/>
              </a:rPr>
              <a:t>)</a:t>
            </a:r>
          </a:p>
          <a:p>
            <a:pPr eaLnBrk="1" hangingPunct="1"/>
            <a:r>
              <a:rPr kumimoji="1" lang="en-US" altLang="zh-CN" dirty="0">
                <a:latin typeface="方正姚体" panose="02010601030101010101" pitchFamily="2" charset="-122"/>
                <a:ea typeface="方正姚体" panose="02010601030101010101" pitchFamily="2" charset="-122"/>
              </a:rPr>
              <a:t>      max(</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c);   //</a:t>
            </a:r>
            <a:r>
              <a:rPr kumimoji="1" lang="zh-CN" altLang="en-US" dirty="0">
                <a:solidFill>
                  <a:srgbClr val="FF0000"/>
                </a:solidFill>
                <a:latin typeface="方正姚体" panose="02010601030101010101" pitchFamily="2" charset="-122"/>
                <a:ea typeface="方正姚体" panose="02010601030101010101" pitchFamily="2" charset="-122"/>
              </a:rPr>
              <a:t>错误 </a:t>
            </a:r>
            <a:r>
              <a:rPr kumimoji="1" lang="en-US" altLang="zh-CN" dirty="0">
                <a:solidFill>
                  <a:srgbClr val="FF0000"/>
                </a:solidFill>
                <a:latin typeface="方正姚体" panose="02010601030101010101" pitchFamily="2" charset="-122"/>
                <a:ea typeface="方正姚体" panose="02010601030101010101" pitchFamily="2" charset="-122"/>
              </a:rPr>
              <a:t>,</a:t>
            </a:r>
            <a:r>
              <a:rPr kumimoji="1" lang="zh-CN" altLang="en-US" dirty="0">
                <a:solidFill>
                  <a:srgbClr val="FF0000"/>
                </a:solidFill>
                <a:latin typeface="方正姚体" panose="02010601030101010101" pitchFamily="2" charset="-122"/>
                <a:ea typeface="方正姚体" panose="02010601030101010101" pitchFamily="2" charset="-122"/>
              </a:rPr>
              <a:t>类型不匹配</a:t>
            </a:r>
          </a:p>
          <a:p>
            <a:pPr eaLnBrk="1" hangingPunct="1"/>
            <a:r>
              <a:rPr kumimoji="1" lang="zh-CN" altLang="en-US" dirty="0">
                <a:latin typeface="方正姚体" panose="02010601030101010101" pitchFamily="2" charset="-122"/>
                <a:ea typeface="方正姚体" panose="02010601030101010101" pitchFamily="2" charset="-122"/>
              </a:rPr>
              <a:t>      </a:t>
            </a:r>
            <a:r>
              <a:rPr kumimoji="1" lang="en-US" altLang="zh-CN" dirty="0">
                <a:latin typeface="方正姚体" panose="02010601030101010101" pitchFamily="2" charset="-122"/>
                <a:ea typeface="方正姚体" panose="02010601030101010101" pitchFamily="2" charset="-122"/>
              </a:rPr>
              <a:t>max(c,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zh-CN" altLang="en-US" dirty="0">
                <a:solidFill>
                  <a:srgbClr val="FF0000"/>
                </a:solidFill>
                <a:latin typeface="方正姚体" panose="02010601030101010101" pitchFamily="2" charset="-122"/>
                <a:ea typeface="方正姚体" panose="02010601030101010101" pitchFamily="2" charset="-122"/>
              </a:rPr>
              <a:t>错误 </a:t>
            </a:r>
            <a:r>
              <a:rPr kumimoji="1" lang="en-US" altLang="zh-CN" dirty="0">
                <a:solidFill>
                  <a:srgbClr val="FF0000"/>
                </a:solidFill>
                <a:latin typeface="方正姚体" panose="02010601030101010101" pitchFamily="2" charset="-122"/>
                <a:ea typeface="方正姚体" panose="02010601030101010101" pitchFamily="2" charset="-122"/>
              </a:rPr>
              <a:t>,</a:t>
            </a:r>
            <a:r>
              <a:rPr kumimoji="1" lang="zh-CN" altLang="en-US" dirty="0">
                <a:solidFill>
                  <a:srgbClr val="FF0000"/>
                </a:solidFill>
                <a:latin typeface="方正姚体" panose="02010601030101010101" pitchFamily="2" charset="-122"/>
                <a:ea typeface="方正姚体" panose="02010601030101010101" pitchFamily="2" charset="-122"/>
              </a:rPr>
              <a:t>类型不匹配</a:t>
            </a:r>
          </a:p>
          <a:p>
            <a:pPr eaLnBrk="1" hangingPunct="1"/>
            <a:r>
              <a:rPr kumimoji="1" lang="en-US" altLang="zh-CN" dirty="0" smtClean="0">
                <a:latin typeface="方正姚体" panose="02010601030101010101" pitchFamily="2" charset="-122"/>
                <a:ea typeface="方正姚体" panose="02010601030101010101" pitchFamily="2" charset="-122"/>
              </a:rPr>
              <a:t>}</a:t>
            </a:r>
            <a:endParaRPr kumimoji="1" lang="en-US" altLang="zh-CN" dirty="0">
              <a:latin typeface="方正姚体" panose="02010601030101010101" pitchFamily="2" charset="-122"/>
              <a:ea typeface="方正姚体" panose="02010601030101010101" pitchFamily="2" charset="-122"/>
            </a:endParaRP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5007762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73217" y="1413570"/>
            <a:ext cx="11342582" cy="25929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kumimoji="1" lang="zh-CN" altLang="en-US" sz="2801" b="0" kern="0" dirty="0">
                <a:latin typeface="方正姚体" pitchFamily="2" charset="-122"/>
              </a:rPr>
              <a:t>解决上面的问题有两种方法：</a:t>
            </a:r>
          </a:p>
          <a:p>
            <a:pPr>
              <a:buFontTx/>
              <a:buNone/>
              <a:defRPr/>
            </a:pPr>
            <a:r>
              <a:rPr kumimoji="1" lang="en-US" altLang="zh-CN" sz="2801" b="0" kern="0" dirty="0">
                <a:latin typeface="方正姚体" pitchFamily="2" charset="-122"/>
              </a:rPr>
              <a:t>(1)</a:t>
            </a:r>
            <a:r>
              <a:rPr kumimoji="1" lang="zh-CN" altLang="en-US" sz="2801" b="0" kern="0" dirty="0">
                <a:solidFill>
                  <a:srgbClr val="FF0000"/>
                </a:solidFill>
                <a:latin typeface="方正姚体" pitchFamily="2" charset="-122"/>
              </a:rPr>
              <a:t>采用强制类型转换。</a:t>
            </a:r>
          </a:p>
          <a:p>
            <a:pPr>
              <a:buFontTx/>
              <a:buNone/>
              <a:defRPr/>
            </a:pPr>
            <a:r>
              <a:rPr kumimoji="1" lang="zh-CN" altLang="en-US" sz="2801" b="0" kern="0" dirty="0">
                <a:latin typeface="方正姚体" pitchFamily="2" charset="-122"/>
              </a:rPr>
              <a:t>     将</a:t>
            </a:r>
            <a:r>
              <a:rPr kumimoji="1" lang="en-US" altLang="zh-CN" sz="2801" b="0" kern="0" dirty="0">
                <a:latin typeface="方正姚体" pitchFamily="2" charset="-122"/>
              </a:rPr>
              <a:t>max(</a:t>
            </a:r>
            <a:r>
              <a:rPr kumimoji="1" lang="en-US" altLang="zh-CN" sz="2801" b="0" kern="0" dirty="0" err="1">
                <a:latin typeface="方正姚体" pitchFamily="2" charset="-122"/>
              </a:rPr>
              <a:t>i,c</a:t>
            </a:r>
            <a:r>
              <a:rPr kumimoji="1" lang="en-US" altLang="zh-CN" sz="2801" b="0" kern="0" dirty="0">
                <a:latin typeface="方正姚体" pitchFamily="2" charset="-122"/>
              </a:rPr>
              <a:t>)</a:t>
            </a:r>
            <a:r>
              <a:rPr kumimoji="1" lang="zh-CN" altLang="en-US" sz="2801" b="0" kern="0" dirty="0">
                <a:latin typeface="方正姚体" pitchFamily="2" charset="-122"/>
              </a:rPr>
              <a:t>；改写为</a:t>
            </a:r>
            <a:r>
              <a:rPr kumimoji="1" lang="en-US" altLang="zh-CN" sz="2801" b="0" kern="0" dirty="0">
                <a:latin typeface="方正姚体" pitchFamily="2" charset="-122"/>
              </a:rPr>
              <a:t>max(</a:t>
            </a:r>
            <a:r>
              <a:rPr kumimoji="1" lang="en-US" altLang="zh-CN" sz="2801" b="0" kern="0" dirty="0" err="1">
                <a:latin typeface="方正姚体" pitchFamily="2" charset="-122"/>
              </a:rPr>
              <a:t>i,int</a:t>
            </a:r>
            <a:r>
              <a:rPr kumimoji="1" lang="en-US" altLang="zh-CN" sz="2801" b="0" kern="0" dirty="0">
                <a:latin typeface="方正姚体" pitchFamily="2" charset="-122"/>
              </a:rPr>
              <a:t>(c));</a:t>
            </a:r>
          </a:p>
          <a:p>
            <a:pPr>
              <a:buFontTx/>
              <a:buNone/>
              <a:defRPr/>
            </a:pPr>
            <a:r>
              <a:rPr kumimoji="1" lang="en-US" altLang="zh-CN" sz="2801" b="0" kern="0" dirty="0">
                <a:latin typeface="方正姚体" pitchFamily="2" charset="-122"/>
              </a:rPr>
              <a:t>(2)</a:t>
            </a:r>
            <a:r>
              <a:rPr kumimoji="1" lang="zh-CN" altLang="en-US" sz="2801" b="0" kern="0" dirty="0">
                <a:solidFill>
                  <a:srgbClr val="FF0000"/>
                </a:solidFill>
                <a:latin typeface="方正姚体" pitchFamily="2" charset="-122"/>
              </a:rPr>
              <a:t>用非模板函数重载函数模板</a:t>
            </a:r>
            <a:r>
              <a:rPr kumimoji="1" lang="zh-CN" altLang="en-US" sz="2801" b="0" kern="0" dirty="0">
                <a:latin typeface="方正姚体" pitchFamily="2" charset="-122"/>
              </a:rPr>
              <a:t>，这样下面重载有两种方式。</a:t>
            </a:r>
          </a:p>
        </p:txBody>
      </p:sp>
      <p:pic>
        <p:nvPicPr>
          <p:cNvPr id="3"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2" name="组合 11"/>
          <p:cNvGrpSpPr>
            <a:grpSpLocks/>
          </p:cNvGrpSpPr>
          <p:nvPr/>
        </p:nvGrpSpPr>
        <p:grpSpPr bwMode="auto">
          <a:xfrm>
            <a:off x="9915599" y="838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18209004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710496" y="960295"/>
            <a:ext cx="7345475" cy="369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dirty="0">
                <a:solidFill>
                  <a:srgbClr val="FF0000"/>
                </a:solidFill>
                <a:latin typeface="方正姚体" panose="02010601030101010101" pitchFamily="2" charset="-122"/>
                <a:ea typeface="方正姚体" panose="02010601030101010101" pitchFamily="2" charset="-122"/>
              </a:rPr>
              <a:t>①</a:t>
            </a:r>
            <a:r>
              <a:rPr kumimoji="1" lang="zh-CN" altLang="en-US" dirty="0">
                <a:solidFill>
                  <a:srgbClr val="FF0000"/>
                </a:solidFill>
                <a:latin typeface="方正姚体" panose="02010601030101010101" pitchFamily="2" charset="-122"/>
                <a:ea typeface="方正姚体" panose="02010601030101010101" pitchFamily="2" charset="-122"/>
              </a:rPr>
              <a:t>声明一个非模板函数的原型</a:t>
            </a:r>
            <a:r>
              <a:rPr kumimoji="1" lang="zh-CN" altLang="en-US" dirty="0">
                <a:latin typeface="方正姚体" panose="02010601030101010101" pitchFamily="2" charset="-122"/>
                <a:ea typeface="方正姚体" panose="02010601030101010101" pitchFamily="2" charset="-122"/>
              </a:rPr>
              <a:t>：</a:t>
            </a:r>
          </a:p>
        </p:txBody>
      </p:sp>
      <p:sp>
        <p:nvSpPr>
          <p:cNvPr id="3" name="Text Box 7"/>
          <p:cNvSpPr txBox="1">
            <a:spLocks noChangeArrowheads="1"/>
          </p:cNvSpPr>
          <p:nvPr/>
        </p:nvSpPr>
        <p:spPr bwMode="auto">
          <a:xfrm>
            <a:off x="373217" y="1557699"/>
            <a:ext cx="10910533" cy="480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indent="0" eaLnBrk="1" hangingPunct="1"/>
            <a:r>
              <a:rPr kumimoji="1" lang="en-US" altLang="zh-CN" dirty="0" smtClean="0">
                <a:latin typeface="方正姚体" panose="02010601030101010101" pitchFamily="2" charset="-122"/>
                <a:ea typeface="方正姚体" panose="02010601030101010101" pitchFamily="2" charset="-122"/>
              </a:rPr>
              <a:t>template&lt;class </a:t>
            </a:r>
            <a:r>
              <a:rPr kumimoji="1" lang="en-US" altLang="zh-CN" dirty="0">
                <a:latin typeface="方正姚体" panose="02010601030101010101" pitchFamily="2" charset="-122"/>
                <a:ea typeface="方正姚体" panose="02010601030101010101" pitchFamily="2" charset="-122"/>
              </a:rPr>
              <a:t>T&gt;</a:t>
            </a:r>
          </a:p>
          <a:p>
            <a:pPr marL="0" indent="0" eaLnBrk="1" hangingPunct="1"/>
            <a:r>
              <a:rPr kumimoji="1" lang="en-US" altLang="zh-CN" dirty="0">
                <a:latin typeface="方正姚体" panose="02010601030101010101" pitchFamily="2" charset="-122"/>
                <a:ea typeface="方正姚体" panose="02010601030101010101" pitchFamily="2" charset="-122"/>
              </a:rPr>
              <a:t>T max(T x, T y)</a:t>
            </a:r>
          </a:p>
          <a:p>
            <a:pPr marL="0" indent="0" eaLnBrk="1" hangingPunct="1"/>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a:latin typeface="方正姚体" panose="02010601030101010101" pitchFamily="2" charset="-122"/>
                <a:ea typeface="方正姚体" panose="02010601030101010101" pitchFamily="2" charset="-122"/>
              </a:rPr>
              <a:t>	return (x&gt;y)?</a:t>
            </a:r>
            <a:r>
              <a:rPr kumimoji="1" lang="en-US" altLang="zh-CN" dirty="0" err="1">
                <a:latin typeface="方正姚体" panose="02010601030101010101" pitchFamily="2" charset="-122"/>
                <a:ea typeface="方正姚体" panose="02010601030101010101" pitchFamily="2" charset="-122"/>
              </a:rPr>
              <a:t>x:y</a:t>
            </a:r>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max(</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只声明一个非模板函数的原型</a:t>
            </a:r>
          </a:p>
          <a:p>
            <a:pPr marL="0" indent="0" eaLnBrk="1" hangingPunct="1"/>
            <a:r>
              <a:rPr kumimoji="1" lang="en-US" altLang="zh-CN" dirty="0">
                <a:latin typeface="方正姚体" panose="02010601030101010101" pitchFamily="2" charset="-122"/>
                <a:ea typeface="方正姚体" panose="02010601030101010101" pitchFamily="2" charset="-122"/>
              </a:rPr>
              <a:t>void </a:t>
            </a:r>
            <a:r>
              <a:rPr kumimoji="1" lang="en-US" altLang="zh-CN" dirty="0" err="1">
                <a:latin typeface="方正姚体" panose="02010601030101010101" pitchFamily="2" charset="-122"/>
                <a:ea typeface="方正姚体" panose="02010601030101010101" pitchFamily="2" charset="-122"/>
              </a:rPr>
              <a:t>func</a:t>
            </a:r>
            <a:r>
              <a:rPr kumimoji="1" lang="en-US" altLang="zh-CN" dirty="0">
                <a:latin typeface="方正姚体" panose="02010601030101010101" pitchFamily="2" charset="-122"/>
                <a:ea typeface="方正姚体" panose="02010601030101010101" pitchFamily="2" charset="-122"/>
              </a:rPr>
              <a:t>(</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i,char</a:t>
            </a:r>
            <a:r>
              <a:rPr kumimoji="1" lang="en-US" altLang="zh-CN" dirty="0">
                <a:latin typeface="方正姚体" panose="02010601030101010101" pitchFamily="2" charset="-122"/>
                <a:ea typeface="方正姚体" panose="02010601030101010101" pitchFamily="2" charset="-122"/>
              </a:rPr>
              <a:t> c)</a:t>
            </a:r>
          </a:p>
          <a:p>
            <a:pPr marL="0" indent="0" eaLnBrk="1" hangingPunct="1"/>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a:latin typeface="方正姚体" panose="02010601030101010101" pitchFamily="2" charset="-122"/>
                <a:ea typeface="方正姚体" panose="02010601030101010101" pitchFamily="2" charset="-122"/>
              </a:rPr>
              <a:t>    max(</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int,int</a:t>
            </a:r>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a:latin typeface="方正姚体" panose="02010601030101010101" pitchFamily="2" charset="-122"/>
                <a:ea typeface="方正姚体" panose="02010601030101010101" pitchFamily="2" charset="-122"/>
              </a:rPr>
              <a:t>    max(c, c);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char,char</a:t>
            </a:r>
            <a:r>
              <a:rPr kumimoji="1" lang="en-US" altLang="zh-CN" dirty="0">
                <a:latin typeface="方正姚体" panose="02010601030101010101" pitchFamily="2" charset="-122"/>
                <a:ea typeface="方正姚体" panose="02010601030101010101" pitchFamily="2" charset="-122"/>
              </a:rPr>
              <a:t>)</a:t>
            </a:r>
          </a:p>
          <a:p>
            <a:pPr marL="0" indent="0" eaLnBrk="1" hangingPunct="1"/>
            <a:r>
              <a:rPr kumimoji="1" lang="en-US" altLang="zh-CN" dirty="0">
                <a:latin typeface="方正姚体" panose="02010601030101010101" pitchFamily="2" charset="-122"/>
                <a:ea typeface="方正姚体" panose="02010601030101010101" pitchFamily="2" charset="-122"/>
              </a:rPr>
              <a:t>    max(</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c);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 </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int,int</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使用隐式类型转换</a:t>
            </a:r>
          </a:p>
          <a:p>
            <a:pPr marL="0" indent="0" eaLnBrk="1" hangingPunct="1"/>
            <a:r>
              <a:rPr kumimoji="1" lang="zh-CN" altLang="en-US" dirty="0">
                <a:latin typeface="方正姚体" panose="02010601030101010101" pitchFamily="2" charset="-122"/>
                <a:ea typeface="方正姚体" panose="02010601030101010101" pitchFamily="2" charset="-122"/>
              </a:rPr>
              <a:t>    </a:t>
            </a:r>
            <a:r>
              <a:rPr kumimoji="1" lang="en-US" altLang="zh-CN" dirty="0">
                <a:latin typeface="方正姚体" panose="02010601030101010101" pitchFamily="2" charset="-122"/>
                <a:ea typeface="方正姚体" panose="02010601030101010101" pitchFamily="2" charset="-122"/>
              </a:rPr>
              <a:t>max(c, </a:t>
            </a:r>
            <a:r>
              <a:rPr kumimoji="1" lang="en-US" altLang="zh-CN" dirty="0" err="1">
                <a:latin typeface="方正姚体" panose="02010601030101010101" pitchFamily="2" charset="-122"/>
                <a:ea typeface="方正姚体" panose="02010601030101010101" pitchFamily="2" charset="-122"/>
              </a:rPr>
              <a:t>i</a:t>
            </a:r>
            <a:r>
              <a:rPr kumimoji="1" lang="en-US" altLang="zh-CN" dirty="0">
                <a:latin typeface="方正姚体" panose="02010601030101010101" pitchFamily="2" charset="-122"/>
                <a:ea typeface="方正姚体" panose="02010601030101010101" pitchFamily="2" charset="-122"/>
              </a:rPr>
              <a:t>);   //</a:t>
            </a:r>
            <a:r>
              <a:rPr kumimoji="1" lang="zh-CN" altLang="en-US" dirty="0">
                <a:latin typeface="方正姚体" panose="02010601030101010101" pitchFamily="2" charset="-122"/>
                <a:ea typeface="方正姚体" panose="02010601030101010101" pitchFamily="2" charset="-122"/>
              </a:rPr>
              <a:t>正确 </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调用</a:t>
            </a:r>
            <a:r>
              <a:rPr kumimoji="1" lang="en-US" altLang="zh-CN" dirty="0">
                <a:latin typeface="方正姚体" panose="02010601030101010101" pitchFamily="2" charset="-122"/>
                <a:ea typeface="方正姚体" panose="02010601030101010101" pitchFamily="2" charset="-122"/>
              </a:rPr>
              <a:t>max(</a:t>
            </a:r>
            <a:r>
              <a:rPr kumimoji="1" lang="en-US" altLang="zh-CN" dirty="0" err="1">
                <a:latin typeface="方正姚体" panose="02010601030101010101" pitchFamily="2" charset="-122"/>
                <a:ea typeface="方正姚体" panose="02010601030101010101" pitchFamily="2" charset="-122"/>
              </a:rPr>
              <a:t>int,int</a:t>
            </a:r>
            <a:r>
              <a:rPr kumimoji="1" lang="en-US" altLang="zh-CN" dirty="0">
                <a:latin typeface="方正姚体" panose="02010601030101010101" pitchFamily="2" charset="-122"/>
                <a:ea typeface="方正姚体" panose="02010601030101010101" pitchFamily="2" charset="-122"/>
              </a:rPr>
              <a:t>),</a:t>
            </a:r>
            <a:r>
              <a:rPr kumimoji="1" lang="zh-CN" altLang="en-US" dirty="0">
                <a:latin typeface="方正姚体" panose="02010601030101010101" pitchFamily="2" charset="-122"/>
                <a:ea typeface="方正姚体" panose="02010601030101010101" pitchFamily="2" charset="-122"/>
              </a:rPr>
              <a:t>使用隐式类型转换</a:t>
            </a:r>
          </a:p>
          <a:p>
            <a:pPr marL="0" indent="0" eaLnBrk="1" hangingPunct="1"/>
            <a:r>
              <a:rPr kumimoji="1" lang="en-US" altLang="zh-CN" dirty="0">
                <a:latin typeface="方正姚体" panose="02010601030101010101" pitchFamily="2" charset="-122"/>
                <a:ea typeface="方正姚体" panose="02010601030101010101" pitchFamily="2" charset="-122"/>
              </a:rPr>
              <a:t>}</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 y="-26590"/>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9510240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2390396" y="1051788"/>
            <a:ext cx="7129525"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800" dirty="0">
                <a:solidFill>
                  <a:srgbClr val="FF0000"/>
                </a:solidFill>
                <a:latin typeface="方正姚体" panose="02010601030101010101" pitchFamily="2" charset="-122"/>
                <a:ea typeface="方正姚体" panose="02010601030101010101" pitchFamily="2" charset="-122"/>
              </a:rPr>
              <a:t>②</a:t>
            </a:r>
            <a:r>
              <a:rPr kumimoji="1" lang="zh-CN" altLang="en-US" sz="2800" dirty="0">
                <a:solidFill>
                  <a:srgbClr val="FF0000"/>
                </a:solidFill>
                <a:latin typeface="方正姚体" panose="02010601030101010101" pitchFamily="2" charset="-122"/>
                <a:ea typeface="方正姚体" panose="02010601030101010101" pitchFamily="2" charset="-122"/>
              </a:rPr>
              <a:t>定义一个完整的非模板函数重载模板函数</a:t>
            </a:r>
          </a:p>
        </p:txBody>
      </p:sp>
      <p:sp>
        <p:nvSpPr>
          <p:cNvPr id="3" name="Text Box 8"/>
          <p:cNvSpPr txBox="1">
            <a:spLocks noChangeArrowheads="1"/>
          </p:cNvSpPr>
          <p:nvPr/>
        </p:nvSpPr>
        <p:spPr bwMode="auto">
          <a:xfrm>
            <a:off x="222726" y="1773649"/>
            <a:ext cx="11801073" cy="387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0" dirty="0">
                <a:latin typeface="方正姚体" panose="02010601030101010101" pitchFamily="2" charset="-122"/>
                <a:ea typeface="方正姚体" panose="02010601030101010101" pitchFamily="2" charset="-122"/>
              </a:rPr>
              <a:t>按照这种方式定义重载函数，所带的参数类型可以随意，就像一般的重载函数一样定义。</a:t>
            </a:r>
          </a:p>
          <a:p>
            <a:pPr eaLnBrk="1" hangingPunct="1"/>
            <a:r>
              <a:rPr kumimoji="1" lang="zh-CN" altLang="en-US" sz="2800" dirty="0">
                <a:latin typeface="方正姚体" panose="02010601030101010101" pitchFamily="2" charset="-122"/>
                <a:ea typeface="方正姚体" panose="02010601030101010101" pitchFamily="2" charset="-122"/>
              </a:rPr>
              <a:t>比如：在上面程序的模板定义下面定义如下函数：</a:t>
            </a:r>
          </a:p>
          <a:p>
            <a:pPr eaLnBrk="1" hangingPunct="1"/>
            <a:r>
              <a:rPr kumimoji="1" lang="en-US" altLang="zh-CN" sz="2800" dirty="0">
                <a:solidFill>
                  <a:schemeClr val="tx2"/>
                </a:solidFill>
                <a:latin typeface="方正姚体" panose="02010601030101010101" pitchFamily="2" charset="-122"/>
                <a:ea typeface="方正姚体" panose="02010601030101010101" pitchFamily="2" charset="-122"/>
              </a:rPr>
              <a:t>char *max(char *x, char *y)</a:t>
            </a:r>
          </a:p>
          <a:p>
            <a:pPr eaLnBrk="1" hangingPunct="1"/>
            <a:r>
              <a:rPr kumimoji="1" lang="en-US" altLang="zh-CN" sz="2800" dirty="0">
                <a:solidFill>
                  <a:schemeClr val="tx2"/>
                </a:solidFill>
                <a:latin typeface="方正姚体" panose="02010601030101010101" pitchFamily="2" charset="-122"/>
                <a:ea typeface="方正姚体" panose="02010601030101010101" pitchFamily="2" charset="-122"/>
              </a:rPr>
              <a:t>{</a:t>
            </a:r>
          </a:p>
          <a:p>
            <a:pPr eaLnBrk="1" hangingPunct="1"/>
            <a:r>
              <a:rPr kumimoji="1" lang="en-US" altLang="zh-CN" sz="2800" dirty="0">
                <a:solidFill>
                  <a:schemeClr val="tx2"/>
                </a:solidFill>
                <a:latin typeface="方正姚体" panose="02010601030101010101" pitchFamily="2" charset="-122"/>
                <a:ea typeface="方正姚体" panose="02010601030101010101" pitchFamily="2" charset="-122"/>
              </a:rPr>
              <a:t>      return (</a:t>
            </a:r>
            <a:r>
              <a:rPr kumimoji="1" lang="en-US" altLang="zh-CN" sz="2800" dirty="0" err="1">
                <a:solidFill>
                  <a:schemeClr val="tx2"/>
                </a:solidFill>
                <a:latin typeface="方正姚体" panose="02010601030101010101" pitchFamily="2" charset="-122"/>
                <a:ea typeface="方正姚体" panose="02010601030101010101" pitchFamily="2" charset="-122"/>
              </a:rPr>
              <a:t>strcmp</a:t>
            </a:r>
            <a:r>
              <a:rPr kumimoji="1" lang="en-US" altLang="zh-CN" sz="2800" dirty="0">
                <a:solidFill>
                  <a:schemeClr val="tx2"/>
                </a:solidFill>
                <a:latin typeface="方正姚体" panose="02010601030101010101" pitchFamily="2" charset="-122"/>
                <a:ea typeface="方正姚体" panose="02010601030101010101" pitchFamily="2" charset="-122"/>
              </a:rPr>
              <a:t>(</a:t>
            </a:r>
            <a:r>
              <a:rPr kumimoji="1" lang="en-US" altLang="zh-CN" sz="2800" dirty="0" err="1">
                <a:solidFill>
                  <a:schemeClr val="tx2"/>
                </a:solidFill>
                <a:latin typeface="方正姚体" panose="02010601030101010101" pitchFamily="2" charset="-122"/>
                <a:ea typeface="方正姚体" panose="02010601030101010101" pitchFamily="2" charset="-122"/>
              </a:rPr>
              <a:t>x,y</a:t>
            </a:r>
            <a:r>
              <a:rPr kumimoji="1" lang="en-US" altLang="zh-CN" sz="2800" dirty="0">
                <a:solidFill>
                  <a:schemeClr val="tx2"/>
                </a:solidFill>
                <a:latin typeface="方正姚体" panose="02010601030101010101" pitchFamily="2" charset="-122"/>
                <a:ea typeface="方正姚体" panose="02010601030101010101" pitchFamily="2" charset="-122"/>
              </a:rPr>
              <a:t>)&gt;0)?</a:t>
            </a:r>
            <a:r>
              <a:rPr kumimoji="1" lang="en-US" altLang="zh-CN" sz="2800" dirty="0" err="1">
                <a:solidFill>
                  <a:schemeClr val="tx2"/>
                </a:solidFill>
                <a:latin typeface="方正姚体" panose="02010601030101010101" pitchFamily="2" charset="-122"/>
                <a:ea typeface="方正姚体" panose="02010601030101010101" pitchFamily="2" charset="-122"/>
              </a:rPr>
              <a:t>x:y</a:t>
            </a:r>
            <a:r>
              <a:rPr kumimoji="1" lang="en-US" altLang="zh-CN" sz="2800" dirty="0">
                <a:solidFill>
                  <a:schemeClr val="tx2"/>
                </a:solidFill>
                <a:latin typeface="方正姚体" panose="02010601030101010101" pitchFamily="2" charset="-122"/>
                <a:ea typeface="方正姚体" panose="02010601030101010101" pitchFamily="2" charset="-122"/>
              </a:rPr>
              <a:t>;</a:t>
            </a:r>
          </a:p>
          <a:p>
            <a:pPr eaLnBrk="1" hangingPunct="1"/>
            <a:r>
              <a:rPr kumimoji="1" lang="en-US" altLang="zh-CN" sz="2800" dirty="0">
                <a:solidFill>
                  <a:schemeClr val="tx2"/>
                </a:solidFill>
                <a:latin typeface="方正姚体" panose="02010601030101010101" pitchFamily="2" charset="-122"/>
                <a:ea typeface="方正姚体" panose="02010601030101010101" pitchFamily="2" charset="-122"/>
              </a:rPr>
              <a:t>}</a:t>
            </a:r>
          </a:p>
          <a:p>
            <a:pPr eaLnBrk="1" hangingPunct="1"/>
            <a:r>
              <a:rPr kumimoji="1" lang="zh-CN" altLang="en-US" sz="2800" dirty="0">
                <a:latin typeface="方正姚体" panose="02010601030101010101" pitchFamily="2" charset="-122"/>
                <a:ea typeface="方正姚体" panose="02010601030101010101" pitchFamily="2" charset="-122"/>
              </a:rPr>
              <a:t>此函数重载了上述函数模板，当出现调用语句</a:t>
            </a:r>
            <a:r>
              <a:rPr kumimoji="1" lang="en-US" altLang="zh-CN" sz="2800" dirty="0">
                <a:latin typeface="方正姚体" panose="02010601030101010101" pitchFamily="2" charset="-122"/>
                <a:ea typeface="方正姚体" panose="02010601030101010101" pitchFamily="2" charset="-122"/>
              </a:rPr>
              <a:t>max(</a:t>
            </a:r>
            <a:r>
              <a:rPr kumimoji="1" lang="en-US" altLang="zh-CN" sz="2800" dirty="0">
                <a:latin typeface="宋体" panose="02010600030101010101" pitchFamily="2" charset="-122"/>
                <a:ea typeface="方正姚体" panose="02010601030101010101" pitchFamily="2" charset="-122"/>
              </a:rPr>
              <a:t>“</a:t>
            </a:r>
            <a:r>
              <a:rPr kumimoji="1" lang="en-US" altLang="zh-CN" sz="2800" dirty="0" err="1">
                <a:latin typeface="方正姚体" panose="02010601030101010101" pitchFamily="2" charset="-122"/>
                <a:ea typeface="方正姚体" panose="02010601030101010101" pitchFamily="2" charset="-122"/>
              </a:rPr>
              <a:t>abcd</a:t>
            </a:r>
            <a:r>
              <a:rPr kumimoji="1" lang="en-US" altLang="zh-CN" sz="2800" dirty="0">
                <a:latin typeface="宋体" panose="02010600030101010101" pitchFamily="2" charset="-122"/>
                <a:ea typeface="方正姚体" panose="02010601030101010101" pitchFamily="2" charset="-122"/>
              </a:rPr>
              <a:t>”</a:t>
            </a:r>
            <a:r>
              <a:rPr kumimoji="1" lang="en-US" altLang="zh-CN" sz="2800" dirty="0">
                <a:latin typeface="方正姚体" panose="02010601030101010101" pitchFamily="2" charset="-122"/>
                <a:ea typeface="方正姚体" panose="02010601030101010101" pitchFamily="2" charset="-122"/>
              </a:rPr>
              <a:t>,</a:t>
            </a:r>
            <a:r>
              <a:rPr kumimoji="1" lang="en-US" altLang="zh-CN" sz="2800" dirty="0">
                <a:latin typeface="宋体" panose="02010600030101010101" pitchFamily="2" charset="-122"/>
                <a:ea typeface="方正姚体" panose="02010601030101010101" pitchFamily="2" charset="-122"/>
              </a:rPr>
              <a:t>“</a:t>
            </a:r>
            <a:r>
              <a:rPr kumimoji="1" lang="en-US" altLang="zh-CN" sz="2800" dirty="0" err="1">
                <a:latin typeface="方正姚体" panose="02010601030101010101" pitchFamily="2" charset="-122"/>
                <a:ea typeface="方正姚体" panose="02010601030101010101" pitchFamily="2" charset="-122"/>
              </a:rPr>
              <a:t>efgh</a:t>
            </a:r>
            <a:r>
              <a:rPr kumimoji="1" lang="en-US" altLang="zh-CN" sz="2800" dirty="0">
                <a:latin typeface="宋体" panose="02010600030101010101" pitchFamily="2" charset="-122"/>
                <a:ea typeface="方正姚体" panose="02010601030101010101" pitchFamily="2" charset="-122"/>
              </a:rPr>
              <a:t>”</a:t>
            </a:r>
            <a:r>
              <a:rPr kumimoji="1" lang="en-US" altLang="zh-CN" sz="2800" dirty="0">
                <a:latin typeface="方正姚体" panose="02010601030101010101" pitchFamily="2" charset="-122"/>
                <a:ea typeface="方正姚体" panose="02010601030101010101" pitchFamily="2" charset="-122"/>
              </a:rPr>
              <a:t>)</a:t>
            </a:r>
            <a:r>
              <a:rPr kumimoji="1" lang="zh-CN" altLang="en-US" sz="2800" dirty="0">
                <a:latin typeface="方正姚体" panose="02010601030101010101" pitchFamily="2" charset="-122"/>
                <a:ea typeface="方正姚体" panose="02010601030101010101" pitchFamily="2" charset="-122"/>
              </a:rPr>
              <a:t>；时，执行的是这个重载的非模板函数。</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41071"/>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65690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函数模板生成模板函数</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0517455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792937" y="1186138"/>
            <a:ext cx="7774199" cy="463022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kumimoji="1" lang="en-US" altLang="zh-CN" sz="2400" b="0" kern="0" dirty="0">
                <a:latin typeface="方正姚体" pitchFamily="2" charset="-122"/>
              </a:rPr>
              <a:t>#include &lt;</a:t>
            </a:r>
            <a:r>
              <a:rPr kumimoji="1" lang="en-US" altLang="zh-CN" sz="2400" b="0" kern="0" dirty="0" err="1">
                <a:latin typeface="方正姚体" pitchFamily="2" charset="-122"/>
              </a:rPr>
              <a:t>iostream.h</a:t>
            </a:r>
            <a:r>
              <a:rPr kumimoji="1" lang="en-US" altLang="zh-CN" sz="2400" b="0" kern="0" dirty="0">
                <a:latin typeface="方正姚体" pitchFamily="2" charset="-122"/>
              </a:rPr>
              <a:t>&gt;</a:t>
            </a:r>
          </a:p>
          <a:p>
            <a:pPr marL="0" indent="0">
              <a:lnSpc>
                <a:spcPct val="80000"/>
              </a:lnSpc>
              <a:buClr>
                <a:schemeClr val="tx1"/>
              </a:buClr>
              <a:buNone/>
              <a:defRPr/>
            </a:pPr>
            <a:r>
              <a:rPr kumimoji="1" lang="en-US" altLang="zh-CN" sz="2400" b="0" kern="0" dirty="0">
                <a:latin typeface="方正姚体" pitchFamily="2" charset="-122"/>
              </a:rPr>
              <a:t>template &lt;class T&gt;</a:t>
            </a:r>
          </a:p>
          <a:p>
            <a:pPr marL="0" indent="0">
              <a:lnSpc>
                <a:spcPct val="80000"/>
              </a:lnSpc>
              <a:buClr>
                <a:schemeClr val="tx1"/>
              </a:buClr>
              <a:buNone/>
              <a:defRPr/>
            </a:pPr>
            <a:r>
              <a:rPr kumimoji="1" lang="en-US" altLang="zh-CN" sz="2400" b="0" kern="0" dirty="0">
                <a:latin typeface="方正姚体" pitchFamily="2" charset="-122"/>
              </a:rPr>
              <a:t>T Power(T a, </a:t>
            </a:r>
            <a:r>
              <a:rPr kumimoji="1" lang="en-US" altLang="zh-CN" sz="2400" b="0" kern="0" dirty="0" err="1">
                <a:latin typeface="方正姚体" pitchFamily="2" charset="-122"/>
              </a:rPr>
              <a:t>int</a:t>
            </a:r>
            <a:r>
              <a:rPr kumimoji="1" lang="en-US" altLang="zh-CN" sz="2400" b="0" kern="0" dirty="0">
                <a:latin typeface="方正姚体" pitchFamily="2" charset="-122"/>
              </a:rPr>
              <a:t> </a:t>
            </a:r>
            <a:r>
              <a:rPr kumimoji="1" lang="en-US" altLang="zh-CN" sz="2400" b="0" kern="0" dirty="0" err="1">
                <a:latin typeface="方正姚体" pitchFamily="2" charset="-122"/>
              </a:rPr>
              <a:t>exp</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T </a:t>
            </a:r>
            <a:r>
              <a:rPr kumimoji="1" lang="en-US" altLang="zh-CN" sz="2400" b="0" kern="0" dirty="0" err="1">
                <a:latin typeface="方正姚体" pitchFamily="2" charset="-122"/>
              </a:rPr>
              <a:t>ans</a:t>
            </a:r>
            <a:r>
              <a:rPr kumimoji="1" lang="en-US" altLang="zh-CN" sz="2400" b="0" kern="0" dirty="0">
                <a:latin typeface="方正姚体" pitchFamily="2" charset="-122"/>
              </a:rPr>
              <a:t> = a;</a:t>
            </a:r>
          </a:p>
          <a:p>
            <a:pPr marL="0" indent="0">
              <a:lnSpc>
                <a:spcPct val="80000"/>
              </a:lnSpc>
              <a:buClr>
                <a:schemeClr val="tx1"/>
              </a:buClr>
              <a:buNone/>
              <a:defRPr/>
            </a:pPr>
            <a:r>
              <a:rPr kumimoji="1" lang="en-US" altLang="zh-CN" sz="2400" b="0" kern="0" dirty="0">
                <a:latin typeface="方正姚体" pitchFamily="2" charset="-122"/>
              </a:rPr>
              <a:t>	while(--</a:t>
            </a:r>
            <a:r>
              <a:rPr kumimoji="1" lang="en-US" altLang="zh-CN" sz="2400" b="0" kern="0" dirty="0" err="1">
                <a:latin typeface="方正姚体" pitchFamily="2" charset="-122"/>
              </a:rPr>
              <a:t>exp</a:t>
            </a:r>
            <a:r>
              <a:rPr kumimoji="1" lang="en-US" altLang="zh-CN" sz="2400" b="0" kern="0" dirty="0">
                <a:latin typeface="方正姚体" pitchFamily="2" charset="-122"/>
              </a:rPr>
              <a:t>&gt;0) </a:t>
            </a:r>
            <a:r>
              <a:rPr kumimoji="1" lang="en-US" altLang="zh-CN" sz="2400" b="0" kern="0" dirty="0" err="1">
                <a:latin typeface="方正姚体" pitchFamily="2" charset="-122"/>
              </a:rPr>
              <a:t>ans</a:t>
            </a:r>
            <a:r>
              <a:rPr kumimoji="1" lang="en-US" altLang="zh-CN" sz="2400" b="0" kern="0" dirty="0">
                <a:latin typeface="方正姚体" pitchFamily="2" charset="-122"/>
              </a:rPr>
              <a:t>*=a;</a:t>
            </a:r>
          </a:p>
          <a:p>
            <a:pPr marL="0" indent="0">
              <a:lnSpc>
                <a:spcPct val="80000"/>
              </a:lnSpc>
              <a:buClr>
                <a:schemeClr val="tx1"/>
              </a:buClr>
              <a:buNone/>
              <a:defRPr/>
            </a:pPr>
            <a:r>
              <a:rPr kumimoji="1" lang="en-US" altLang="zh-CN" sz="2400" b="0" kern="0" dirty="0">
                <a:latin typeface="方正姚体" pitchFamily="2" charset="-122"/>
              </a:rPr>
              <a:t>	return </a:t>
            </a:r>
            <a:r>
              <a:rPr kumimoji="1" lang="en-US" altLang="zh-CN" sz="2400" b="0" kern="0" dirty="0" err="1">
                <a:latin typeface="方正姚体" pitchFamily="2" charset="-122"/>
              </a:rPr>
              <a:t>ans</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a:t>
            </a:r>
            <a:r>
              <a:rPr kumimoji="1" lang="zh-CN" altLang="en-US" sz="2400" b="0" kern="0" dirty="0">
                <a:latin typeface="方正姚体" pitchFamily="2" charset="-122"/>
              </a:rPr>
              <a:t>测试用主函数</a:t>
            </a:r>
          </a:p>
          <a:p>
            <a:pPr marL="0" indent="0">
              <a:lnSpc>
                <a:spcPct val="80000"/>
              </a:lnSpc>
              <a:buClr>
                <a:schemeClr val="tx1"/>
              </a:buClr>
              <a:buNone/>
              <a:defRPr/>
            </a:pPr>
            <a:r>
              <a:rPr kumimoji="1" lang="en-US" altLang="zh-CN" sz="2400" b="0" kern="0" dirty="0" err="1">
                <a:latin typeface="方正姚体" pitchFamily="2" charset="-122"/>
              </a:rPr>
              <a:t>int</a:t>
            </a:r>
            <a:r>
              <a:rPr kumimoji="1" lang="en-US" altLang="zh-CN" sz="2400" b="0" kern="0" dirty="0">
                <a:latin typeface="方正姚体" pitchFamily="2" charset="-122"/>
              </a:rPr>
              <a:t> main()</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cout</a:t>
            </a:r>
            <a:r>
              <a:rPr kumimoji="1" lang="en-US" altLang="zh-CN" sz="2400" b="0" kern="0" dirty="0">
                <a:latin typeface="方正姚体" pitchFamily="2" charset="-122"/>
              </a:rPr>
              <a:t> &lt;&lt; "3^5= " &lt;&lt;Power(3, 5) &lt;&lt; </a:t>
            </a:r>
            <a:r>
              <a:rPr kumimoji="1" lang="en-US" altLang="zh-CN" sz="2400" b="0" kern="0" dirty="0" err="1">
                <a:latin typeface="方正姚体" pitchFamily="2" charset="-122"/>
              </a:rPr>
              <a:t>endl</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cout</a:t>
            </a:r>
            <a:r>
              <a:rPr kumimoji="1" lang="en-US" altLang="zh-CN" sz="2400" b="0" kern="0" dirty="0">
                <a:latin typeface="方正姚体" pitchFamily="2" charset="-122"/>
              </a:rPr>
              <a:t> &lt;&lt; "1.1^2= " &lt;&lt; Power(1.1, 2) &lt;&lt; </a:t>
            </a:r>
            <a:r>
              <a:rPr kumimoji="1" lang="en-US" altLang="zh-CN" sz="2400" b="0" kern="0" dirty="0" err="1">
                <a:latin typeface="方正姚体" pitchFamily="2" charset="-122"/>
              </a:rPr>
              <a:t>endl</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return 0;</a:t>
            </a:r>
          </a:p>
          <a:p>
            <a:pPr marL="0" indent="0">
              <a:lnSpc>
                <a:spcPct val="80000"/>
              </a:lnSpc>
              <a:buClr>
                <a:schemeClr val="tx1"/>
              </a:buClr>
              <a:buNone/>
              <a:defRPr/>
            </a:pPr>
            <a:r>
              <a:rPr kumimoji="1" lang="en-US" altLang="zh-CN" sz="2400" b="0" kern="0" dirty="0">
                <a:latin typeface="方正姚体" pitchFamily="2" charset="-122"/>
              </a:rPr>
              <a:t>}</a:t>
            </a:r>
            <a:endParaRPr lang="en-US" altLang="zh-CN" sz="2400" b="0" kern="0" dirty="0">
              <a:latin typeface="方正姚体" pitchFamily="2" charset="-122"/>
            </a:endParaRPr>
          </a:p>
        </p:txBody>
      </p:sp>
      <p:sp>
        <p:nvSpPr>
          <p:cNvPr id="4" name="AutoShape 4"/>
          <p:cNvSpPr>
            <a:spLocks noChangeArrowheads="1"/>
          </p:cNvSpPr>
          <p:nvPr/>
        </p:nvSpPr>
        <p:spPr bwMode="auto">
          <a:xfrm>
            <a:off x="8403431" y="3501249"/>
            <a:ext cx="2727415" cy="1368742"/>
          </a:xfrm>
          <a:prstGeom prst="wedgeRectCallout">
            <a:avLst>
              <a:gd name="adj1" fmla="val -36310"/>
              <a:gd name="adj2" fmla="val 2772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运算结果</a:t>
            </a:r>
            <a:r>
              <a:rPr lang="en-US" altLang="zh-CN"/>
              <a:t>:</a:t>
            </a:r>
          </a:p>
          <a:p>
            <a:pPr eaLnBrk="1" hangingPunct="1"/>
            <a:r>
              <a:rPr kumimoji="1" lang="en-US" altLang="zh-CN"/>
              <a:t>3^5=243</a:t>
            </a:r>
          </a:p>
          <a:p>
            <a:pPr eaLnBrk="1" hangingPunct="1"/>
            <a:r>
              <a:rPr kumimoji="1" lang="en-US" altLang="zh-CN"/>
              <a:t>1.1^2=1.21</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97" y="109729"/>
            <a:ext cx="676995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279984" y="2226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13397" y="178185"/>
            <a:ext cx="612262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定义</a:t>
            </a:r>
            <a:r>
              <a:rPr lang="zh-CN" altLang="en-US" sz="3000" dirty="0">
                <a:solidFill>
                  <a:schemeClr val="bg1"/>
                </a:solidFill>
                <a:latin typeface="Rockwell" pitchFamily="18" charset="0"/>
                <a:ea typeface="微软雅黑" pitchFamily="34" charset="-122"/>
              </a:rPr>
              <a:t>一个求幂函数的函数模板</a:t>
            </a:r>
          </a:p>
        </p:txBody>
      </p:sp>
      <p:grpSp>
        <p:nvGrpSpPr>
          <p:cNvPr id="14" name="组合 13"/>
          <p:cNvGrpSpPr>
            <a:grpSpLocks/>
          </p:cNvGrpSpPr>
          <p:nvPr/>
        </p:nvGrpSpPr>
        <p:grpSpPr bwMode="auto">
          <a:xfrm>
            <a:off x="9890783" y="2346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9243576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11274" y="981522"/>
            <a:ext cx="7774199" cy="56886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kumimoji="1" lang="en-US" altLang="zh-CN" sz="2000" b="0" kern="0" dirty="0">
                <a:latin typeface="方正姚体" pitchFamily="2" charset="-122"/>
              </a:rPr>
              <a:t>#include &lt;</a:t>
            </a:r>
            <a:r>
              <a:rPr kumimoji="1" lang="en-US" altLang="zh-CN" sz="2000" b="0" kern="0" dirty="0" err="1">
                <a:latin typeface="方正姚体" pitchFamily="2" charset="-122"/>
              </a:rPr>
              <a:t>iostream.h</a:t>
            </a:r>
            <a:r>
              <a:rPr kumimoji="1" lang="en-US" altLang="zh-CN" sz="2000" b="0" kern="0" dirty="0">
                <a:latin typeface="方正姚体" pitchFamily="2" charset="-122"/>
              </a:rPr>
              <a:t>&gt;</a:t>
            </a:r>
          </a:p>
          <a:p>
            <a:pPr marL="0" indent="0">
              <a:lnSpc>
                <a:spcPct val="80000"/>
              </a:lnSpc>
              <a:buClr>
                <a:schemeClr val="tx1"/>
              </a:buClr>
              <a:buNone/>
              <a:defRPr/>
            </a:pPr>
            <a:r>
              <a:rPr kumimoji="1" lang="en-US" altLang="zh-CN" sz="2000" b="0" kern="0" dirty="0">
                <a:latin typeface="方正姚体" pitchFamily="2" charset="-122"/>
              </a:rPr>
              <a:t>template &lt;class T&gt;</a:t>
            </a:r>
          </a:p>
          <a:p>
            <a:pPr marL="0" indent="0">
              <a:lnSpc>
                <a:spcPct val="80000"/>
              </a:lnSpc>
              <a:buClr>
                <a:schemeClr val="tx1"/>
              </a:buClr>
              <a:buNone/>
              <a:defRPr/>
            </a:pPr>
            <a:r>
              <a:rPr kumimoji="1" lang="en-US" altLang="zh-CN" sz="2000" b="0" kern="0" dirty="0" err="1">
                <a:latin typeface="方正姚体" pitchFamily="2" charset="-122"/>
              </a:rPr>
              <a:t>int</a:t>
            </a:r>
            <a:r>
              <a:rPr kumimoji="1" lang="en-US" altLang="zh-CN" sz="2000" b="0" kern="0" dirty="0">
                <a:latin typeface="方正姚体" pitchFamily="2" charset="-122"/>
              </a:rPr>
              <a:t> </a:t>
            </a:r>
            <a:r>
              <a:rPr kumimoji="1" lang="en-US" altLang="zh-CN" sz="2000" b="0" kern="0" dirty="0" err="1">
                <a:latin typeface="方正姚体" pitchFamily="2" charset="-122"/>
              </a:rPr>
              <a:t>sequentialsearch</a:t>
            </a:r>
            <a:r>
              <a:rPr kumimoji="1" lang="en-US" altLang="zh-CN" sz="2000" b="0" kern="0" dirty="0">
                <a:latin typeface="方正姚体" pitchFamily="2" charset="-122"/>
              </a:rPr>
              <a:t>(T a[], </a:t>
            </a:r>
            <a:r>
              <a:rPr kumimoji="1" lang="en-US" altLang="zh-CN" sz="2000" b="0" kern="0" dirty="0" err="1">
                <a:latin typeface="方正姚体" pitchFamily="2" charset="-122"/>
              </a:rPr>
              <a:t>const</a:t>
            </a:r>
            <a:r>
              <a:rPr kumimoji="1" lang="en-US" altLang="zh-CN" sz="2000" b="0" kern="0" dirty="0">
                <a:latin typeface="方正姚体" pitchFamily="2" charset="-122"/>
              </a:rPr>
              <a:t> T&amp; k, </a:t>
            </a:r>
            <a:r>
              <a:rPr kumimoji="1" lang="en-US" altLang="zh-CN" sz="2000" b="0" kern="0" dirty="0" err="1">
                <a:latin typeface="方正姚体" pitchFamily="2" charset="-122"/>
              </a:rPr>
              <a:t>int</a:t>
            </a:r>
            <a:r>
              <a:rPr kumimoji="1" lang="en-US" altLang="zh-CN" sz="2000" b="0" kern="0" dirty="0">
                <a:latin typeface="方正姚体" pitchFamily="2" charset="-122"/>
              </a:rPr>
              <a:t> n)</a:t>
            </a:r>
          </a:p>
          <a:p>
            <a:pPr marL="0" indent="0">
              <a:lnSpc>
                <a:spcPct val="80000"/>
              </a:lnSpc>
              <a:buClr>
                <a:schemeClr val="tx1"/>
              </a:buClr>
              <a:buNone/>
              <a:defRPr/>
            </a:pPr>
            <a:r>
              <a:rPr kumimoji="1" lang="en-US" altLang="zh-CN" sz="2000" b="0" kern="0" dirty="0">
                <a:latin typeface="方正姚体" pitchFamily="2" charset="-122"/>
              </a:rPr>
              <a:t>{	</a:t>
            </a:r>
          </a:p>
          <a:p>
            <a:pPr marL="0" indent="0">
              <a:lnSpc>
                <a:spcPct val="80000"/>
              </a:lnSpc>
              <a:buClr>
                <a:schemeClr val="tx1"/>
              </a:buClr>
              <a:buNone/>
              <a:defRPr/>
            </a:pPr>
            <a:r>
              <a:rPr kumimoji="1" lang="en-US" altLang="zh-CN" sz="2000" b="0" kern="0" dirty="0">
                <a:latin typeface="方正姚体" pitchFamily="2" charset="-122"/>
              </a:rPr>
              <a:t>	</a:t>
            </a:r>
            <a:r>
              <a:rPr kumimoji="1" lang="en-US" altLang="zh-CN" sz="2000" b="0" kern="0" dirty="0" err="1">
                <a:latin typeface="方正姚体" pitchFamily="2" charset="-122"/>
              </a:rPr>
              <a:t>int</a:t>
            </a:r>
            <a:r>
              <a:rPr kumimoji="1" lang="en-US" altLang="zh-CN" sz="2000" b="0" kern="0" dirty="0">
                <a:latin typeface="方正姚体" pitchFamily="2" charset="-122"/>
              </a:rPr>
              <a:t> </a:t>
            </a:r>
            <a:r>
              <a:rPr kumimoji="1" lang="en-US" altLang="zh-CN" sz="2000" b="0" kern="0" dirty="0" err="1">
                <a:latin typeface="方正姚体" pitchFamily="2" charset="-122"/>
              </a:rPr>
              <a:t>i</a:t>
            </a:r>
            <a:r>
              <a:rPr kumimoji="1" lang="en-US" altLang="zh-CN" sz="2000" b="0" kern="0" dirty="0">
                <a:latin typeface="方正姚体" pitchFamily="2" charset="-122"/>
              </a:rPr>
              <a:t>=0;</a:t>
            </a:r>
          </a:p>
          <a:p>
            <a:pPr marL="0" indent="0">
              <a:lnSpc>
                <a:spcPct val="80000"/>
              </a:lnSpc>
              <a:buClr>
                <a:schemeClr val="tx1"/>
              </a:buClr>
              <a:buNone/>
              <a:defRPr/>
            </a:pPr>
            <a:r>
              <a:rPr kumimoji="1" lang="en-US" altLang="zh-CN" sz="2000" b="0" kern="0" dirty="0">
                <a:latin typeface="方正姚体" pitchFamily="2" charset="-122"/>
              </a:rPr>
              <a:t>	while(k!=a[</a:t>
            </a:r>
            <a:r>
              <a:rPr kumimoji="1" lang="en-US" altLang="zh-CN" sz="2000" b="0" kern="0" dirty="0" err="1">
                <a:latin typeface="方正姚体" pitchFamily="2" charset="-122"/>
              </a:rPr>
              <a:t>i</a:t>
            </a:r>
            <a:r>
              <a:rPr kumimoji="1" lang="en-US" altLang="zh-CN" sz="2000" b="0" kern="0" dirty="0">
                <a:latin typeface="方正姚体" pitchFamily="2" charset="-122"/>
              </a:rPr>
              <a:t>]&amp;&amp;</a:t>
            </a:r>
            <a:r>
              <a:rPr kumimoji="1" lang="en-US" altLang="zh-CN" sz="2000" b="0" kern="0" dirty="0" err="1">
                <a:latin typeface="方正姚体" pitchFamily="2" charset="-122"/>
              </a:rPr>
              <a:t>i</a:t>
            </a:r>
            <a:r>
              <a:rPr kumimoji="1" lang="en-US" altLang="zh-CN" sz="2000" b="0" kern="0" dirty="0">
                <a:latin typeface="方正姚体" pitchFamily="2" charset="-122"/>
              </a:rPr>
              <a:t>&lt;=n-1)     </a:t>
            </a:r>
            <a:r>
              <a:rPr kumimoji="1" lang="en-US" altLang="zh-CN" sz="2000" b="0" kern="0" dirty="0" err="1">
                <a:latin typeface="方正姚体" pitchFamily="2" charset="-122"/>
              </a:rPr>
              <a:t>i</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	if(</a:t>
            </a:r>
            <a:r>
              <a:rPr kumimoji="1" lang="en-US" altLang="zh-CN" sz="2000" b="0" kern="0" dirty="0" err="1">
                <a:latin typeface="方正姚体" pitchFamily="2" charset="-122"/>
              </a:rPr>
              <a:t>i</a:t>
            </a:r>
            <a:r>
              <a:rPr kumimoji="1" lang="en-US" altLang="zh-CN" sz="2000" b="0" kern="0" dirty="0">
                <a:latin typeface="方正姚体" pitchFamily="2" charset="-122"/>
              </a:rPr>
              <a:t>&gt;n-1)</a:t>
            </a:r>
            <a:r>
              <a:rPr kumimoji="1" lang="en-US" altLang="zh-CN" sz="2000" b="0" kern="0" dirty="0" err="1">
                <a:latin typeface="方正姚体" pitchFamily="2" charset="-122"/>
              </a:rPr>
              <a:t>i</a:t>
            </a:r>
            <a:r>
              <a:rPr kumimoji="1" lang="en-US" altLang="zh-CN" sz="2000" b="0" kern="0" dirty="0">
                <a:latin typeface="方正姚体" pitchFamily="2" charset="-122"/>
              </a:rPr>
              <a:t>=-1;</a:t>
            </a:r>
          </a:p>
          <a:p>
            <a:pPr marL="0" indent="0">
              <a:lnSpc>
                <a:spcPct val="80000"/>
              </a:lnSpc>
              <a:buClr>
                <a:schemeClr val="tx1"/>
              </a:buClr>
              <a:buNone/>
              <a:defRPr/>
            </a:pPr>
            <a:r>
              <a:rPr kumimoji="1" lang="en-US" altLang="zh-CN" sz="2000" b="0" kern="0" dirty="0">
                <a:latin typeface="方正姚体" pitchFamily="2" charset="-122"/>
              </a:rPr>
              <a:t>	return </a:t>
            </a:r>
            <a:r>
              <a:rPr kumimoji="1" lang="en-US" altLang="zh-CN" sz="2000" b="0" kern="0" dirty="0" err="1">
                <a:latin typeface="方正姚体" pitchFamily="2" charset="-122"/>
              </a:rPr>
              <a:t>i</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err="1">
                <a:latin typeface="方正姚体" pitchFamily="2" charset="-122"/>
              </a:rPr>
              <a:t>int</a:t>
            </a:r>
            <a:r>
              <a:rPr kumimoji="1" lang="en-US" altLang="zh-CN" sz="2000" b="0" kern="0" dirty="0">
                <a:latin typeface="方正姚体" pitchFamily="2" charset="-122"/>
              </a:rPr>
              <a:t> main()    // </a:t>
            </a:r>
            <a:r>
              <a:rPr kumimoji="1" lang="zh-CN" altLang="en-US" sz="2000" b="0" kern="0" dirty="0">
                <a:latin typeface="方正姚体" pitchFamily="2" charset="-122"/>
              </a:rPr>
              <a:t>测试用主函数</a:t>
            </a:r>
          </a:p>
          <a:p>
            <a:pPr marL="0" indent="0">
              <a:lnSpc>
                <a:spcPct val="80000"/>
              </a:lnSpc>
              <a:buClr>
                <a:schemeClr val="tx1"/>
              </a:buClr>
              <a:buNone/>
              <a:defRPr/>
            </a:pPr>
            <a:r>
              <a:rPr kumimoji="1" lang="en-US" altLang="zh-CN" sz="2000" b="0" kern="0" dirty="0">
                <a:latin typeface="方正姚体" pitchFamily="2" charset="-122"/>
              </a:rPr>
              <a:t>{	</a:t>
            </a:r>
            <a:r>
              <a:rPr kumimoji="1" lang="en-US" altLang="zh-CN" sz="2000" b="0" kern="0" dirty="0" err="1">
                <a:latin typeface="方正姚体" pitchFamily="2" charset="-122"/>
              </a:rPr>
              <a:t>int</a:t>
            </a:r>
            <a:r>
              <a:rPr kumimoji="1" lang="en-US" altLang="zh-CN" sz="2000" b="0" kern="0" dirty="0">
                <a:latin typeface="方正姚体" pitchFamily="2" charset="-122"/>
              </a:rPr>
              <a:t> i1[] ={3, 2, 5, 0, -1, 7};</a:t>
            </a:r>
          </a:p>
          <a:p>
            <a:pPr marL="0" indent="0">
              <a:lnSpc>
                <a:spcPct val="80000"/>
              </a:lnSpc>
              <a:buClr>
                <a:schemeClr val="tx1"/>
              </a:buClr>
              <a:buNone/>
              <a:defRPr/>
            </a:pPr>
            <a:r>
              <a:rPr kumimoji="1" lang="en-US" altLang="zh-CN" sz="2000" b="0" kern="0" dirty="0">
                <a:latin typeface="方正姚体" pitchFamily="2" charset="-122"/>
              </a:rPr>
              <a:t>	double d1[] ={3.3, 2.1, 0.3, 1.5, 10.6, 5.2};</a:t>
            </a:r>
          </a:p>
          <a:p>
            <a:pPr marL="0" indent="0">
              <a:lnSpc>
                <a:spcPct val="80000"/>
              </a:lnSpc>
              <a:buClr>
                <a:schemeClr val="tx1"/>
              </a:buClr>
              <a:buNone/>
              <a:defRPr/>
            </a:pPr>
            <a:r>
              <a:rPr kumimoji="1" lang="en-US" altLang="zh-CN" sz="2000" b="0" kern="0" dirty="0">
                <a:latin typeface="方正姚体" pitchFamily="2" charset="-122"/>
              </a:rPr>
              <a:t>	char *c1="</a:t>
            </a:r>
            <a:r>
              <a:rPr kumimoji="1" lang="en-US" altLang="zh-CN" sz="2000" b="0" kern="0" dirty="0" err="1">
                <a:latin typeface="方正姚体" pitchFamily="2" charset="-122"/>
              </a:rPr>
              <a:t>xjtu</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	</a:t>
            </a:r>
            <a:r>
              <a:rPr kumimoji="1" lang="en-US" altLang="zh-CN" sz="2000" b="0" kern="0" dirty="0" err="1">
                <a:latin typeface="方正姚体" pitchFamily="2" charset="-122"/>
              </a:rPr>
              <a:t>cout</a:t>
            </a:r>
            <a:r>
              <a:rPr kumimoji="1" lang="en-US" altLang="zh-CN" sz="2000" b="0" kern="0" dirty="0">
                <a:latin typeface="方正姚体" pitchFamily="2" charset="-122"/>
              </a:rPr>
              <a:t> &lt;&lt;</a:t>
            </a:r>
            <a:r>
              <a:rPr kumimoji="1" lang="en-US" altLang="zh-CN" sz="2000" b="0" kern="0" dirty="0" err="1">
                <a:latin typeface="方正姚体" pitchFamily="2" charset="-122"/>
              </a:rPr>
              <a:t>sequentialsearch</a:t>
            </a:r>
            <a:r>
              <a:rPr kumimoji="1" lang="en-US" altLang="zh-CN" sz="2000" b="0" kern="0" dirty="0">
                <a:latin typeface="方正姚体" pitchFamily="2" charset="-122"/>
              </a:rPr>
              <a:t>(i1, 15, 6)&lt;&lt; </a:t>
            </a:r>
            <a:r>
              <a:rPr kumimoji="1" lang="en-US" altLang="zh-CN" sz="2000" b="0" kern="0" dirty="0" err="1">
                <a:latin typeface="方正姚体" pitchFamily="2" charset="-122"/>
              </a:rPr>
              <a:t>endl</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	</a:t>
            </a:r>
            <a:r>
              <a:rPr kumimoji="1" lang="en-US" altLang="zh-CN" sz="2000" b="0" kern="0" dirty="0" err="1">
                <a:latin typeface="方正姚体" pitchFamily="2" charset="-122"/>
              </a:rPr>
              <a:t>cout</a:t>
            </a:r>
            <a:r>
              <a:rPr kumimoji="1" lang="en-US" altLang="zh-CN" sz="2000" b="0" kern="0" dirty="0">
                <a:latin typeface="方正姚体" pitchFamily="2" charset="-122"/>
              </a:rPr>
              <a:t> &lt;&lt;</a:t>
            </a:r>
            <a:r>
              <a:rPr kumimoji="1" lang="en-US" altLang="zh-CN" sz="2000" b="0" kern="0" dirty="0" err="1">
                <a:latin typeface="方正姚体" pitchFamily="2" charset="-122"/>
              </a:rPr>
              <a:t>sequentialsearch</a:t>
            </a:r>
            <a:r>
              <a:rPr kumimoji="1" lang="en-US" altLang="zh-CN" sz="2000" b="0" kern="0" dirty="0">
                <a:latin typeface="方正姚体" pitchFamily="2" charset="-122"/>
              </a:rPr>
              <a:t>(d1, 3.3, 5)&lt;&lt; </a:t>
            </a:r>
            <a:r>
              <a:rPr kumimoji="1" lang="en-US" altLang="zh-CN" sz="2000" b="0" kern="0" dirty="0" err="1">
                <a:latin typeface="方正姚体" pitchFamily="2" charset="-122"/>
              </a:rPr>
              <a:t>endl</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	</a:t>
            </a:r>
            <a:r>
              <a:rPr kumimoji="1" lang="en-US" altLang="zh-CN" sz="2000" b="0" kern="0" dirty="0" err="1">
                <a:latin typeface="方正姚体" pitchFamily="2" charset="-122"/>
              </a:rPr>
              <a:t>cout</a:t>
            </a:r>
            <a:r>
              <a:rPr kumimoji="1" lang="en-US" altLang="zh-CN" sz="2000" b="0" kern="0" dirty="0">
                <a:latin typeface="方正姚体" pitchFamily="2" charset="-122"/>
              </a:rPr>
              <a:t> &lt;&lt;</a:t>
            </a:r>
            <a:r>
              <a:rPr kumimoji="1" lang="en-US" altLang="zh-CN" sz="2000" b="0" kern="0" dirty="0" err="1">
                <a:latin typeface="方正姚体" pitchFamily="2" charset="-122"/>
              </a:rPr>
              <a:t>sequentialsearch</a:t>
            </a:r>
            <a:r>
              <a:rPr kumimoji="1" lang="en-US" altLang="zh-CN" sz="2000" b="0" kern="0" dirty="0">
                <a:latin typeface="方正姚体" pitchFamily="2" charset="-122"/>
              </a:rPr>
              <a:t>(c1, 'j', 4)&lt;&lt; </a:t>
            </a:r>
            <a:r>
              <a:rPr kumimoji="1" lang="en-US" altLang="zh-CN" sz="2000" b="0" kern="0" dirty="0" err="1">
                <a:latin typeface="方正姚体" pitchFamily="2" charset="-122"/>
              </a:rPr>
              <a:t>endl</a:t>
            </a:r>
            <a:r>
              <a:rPr kumimoji="1" lang="en-US" altLang="zh-CN" sz="2000" b="0" kern="0" dirty="0">
                <a:latin typeface="方正姚体" pitchFamily="2" charset="-122"/>
              </a:rPr>
              <a:t>;</a:t>
            </a:r>
          </a:p>
          <a:p>
            <a:pPr marL="0" indent="0">
              <a:lnSpc>
                <a:spcPct val="80000"/>
              </a:lnSpc>
              <a:buClr>
                <a:schemeClr val="tx1"/>
              </a:buClr>
              <a:buNone/>
              <a:defRPr/>
            </a:pPr>
            <a:r>
              <a:rPr kumimoji="1" lang="en-US" altLang="zh-CN" sz="2000" b="0" kern="0" dirty="0">
                <a:latin typeface="方正姚体" pitchFamily="2" charset="-122"/>
              </a:rPr>
              <a:t>	return 0;</a:t>
            </a:r>
          </a:p>
          <a:p>
            <a:pPr marL="0" indent="0">
              <a:lnSpc>
                <a:spcPct val="80000"/>
              </a:lnSpc>
              <a:buClr>
                <a:schemeClr val="tx1"/>
              </a:buClr>
              <a:buNone/>
              <a:defRPr/>
            </a:pPr>
            <a:r>
              <a:rPr kumimoji="1" lang="en-US" altLang="zh-CN" sz="2000" b="0" kern="0" dirty="0">
                <a:latin typeface="方正姚体" pitchFamily="2" charset="-122"/>
              </a:rPr>
              <a:t>}</a:t>
            </a:r>
            <a:endParaRPr lang="en-US" altLang="zh-CN" sz="2000" b="0" kern="0" dirty="0">
              <a:latin typeface="方正姚体" pitchFamily="2" charset="-122"/>
            </a:endParaRPr>
          </a:p>
        </p:txBody>
      </p:sp>
      <p:sp>
        <p:nvSpPr>
          <p:cNvPr id="4" name="AutoShape 4"/>
          <p:cNvSpPr>
            <a:spLocks noChangeArrowheads="1"/>
          </p:cNvSpPr>
          <p:nvPr/>
        </p:nvSpPr>
        <p:spPr bwMode="auto">
          <a:xfrm>
            <a:off x="8547447" y="3825838"/>
            <a:ext cx="2303995" cy="1295700"/>
          </a:xfrm>
          <a:prstGeom prst="wedgeRectCallout">
            <a:avLst>
              <a:gd name="adj1" fmla="val -26843"/>
              <a:gd name="adj2" fmla="val 6861"/>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运算结果</a:t>
            </a:r>
            <a:r>
              <a:rPr lang="en-US" altLang="zh-CN" sz="2000"/>
              <a:t>:</a:t>
            </a:r>
          </a:p>
          <a:p>
            <a:pPr eaLnBrk="1" hangingPunct="1"/>
            <a:r>
              <a:rPr lang="en-US" altLang="zh-CN" sz="2000"/>
              <a:t>-1</a:t>
            </a:r>
          </a:p>
          <a:p>
            <a:pPr eaLnBrk="1" hangingPunct="1"/>
            <a:r>
              <a:rPr lang="en-US" altLang="zh-CN" sz="2000"/>
              <a:t>0</a:t>
            </a:r>
          </a:p>
          <a:p>
            <a:pPr eaLnBrk="1" hangingPunct="1"/>
            <a:r>
              <a:rPr lang="en-US" altLang="zh-CN" sz="2000"/>
              <a:t>1</a:t>
            </a: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97" y="109729"/>
            <a:ext cx="6769954"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279984" y="2226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13397" y="178185"/>
            <a:ext cx="6122620"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用函数模板实现顺序查找算法</a:t>
            </a:r>
          </a:p>
        </p:txBody>
      </p:sp>
      <p:grpSp>
        <p:nvGrpSpPr>
          <p:cNvPr id="14" name="组合 13"/>
          <p:cNvGrpSpPr>
            <a:grpSpLocks/>
          </p:cNvGrpSpPr>
          <p:nvPr/>
        </p:nvGrpSpPr>
        <p:grpSpPr bwMode="auto">
          <a:xfrm>
            <a:off x="9890783" y="117426"/>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6968979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221228" y="892707"/>
            <a:ext cx="11637089" cy="5170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lnSpc>
                <a:spcPct val="150000"/>
              </a:lnSpc>
              <a:defRPr/>
            </a:pPr>
            <a:r>
              <a:rPr kumimoji="1" lang="zh-CN" altLang="en-US" sz="2800" dirty="0">
                <a:latin typeface="+mn-ea"/>
                <a:ea typeface="+mn-ea"/>
              </a:rPr>
              <a:t>在</a:t>
            </a:r>
            <a:r>
              <a:rPr kumimoji="1" lang="en-US" altLang="zh-CN" sz="2800" dirty="0">
                <a:latin typeface="+mn-ea"/>
                <a:ea typeface="+mn-ea"/>
              </a:rPr>
              <a:t>C</a:t>
            </a:r>
            <a:r>
              <a:rPr kumimoji="1" lang="zh-CN" altLang="en-US" sz="2800" dirty="0">
                <a:latin typeface="+mn-ea"/>
                <a:ea typeface="+mn-ea"/>
              </a:rPr>
              <a:t>＋＋</a:t>
            </a:r>
            <a:r>
              <a:rPr kumimoji="1" lang="zh-CN" altLang="en-US" sz="2800" dirty="0" smtClean="0">
                <a:latin typeface="+mn-ea"/>
                <a:ea typeface="+mn-ea"/>
              </a:rPr>
              <a:t>中函数</a:t>
            </a:r>
            <a:r>
              <a:rPr kumimoji="1" lang="zh-CN" altLang="en-US" sz="2800" dirty="0">
                <a:latin typeface="+mn-ea"/>
                <a:ea typeface="+mn-ea"/>
              </a:rPr>
              <a:t>模板与同名的非模板函数重载时，调用的顺序遵循下述约定</a:t>
            </a:r>
            <a:r>
              <a:rPr kumimoji="1" lang="zh-CN" altLang="en-US" sz="2800" dirty="0" smtClean="0">
                <a:latin typeface="+mn-ea"/>
                <a:ea typeface="+mn-ea"/>
              </a:rPr>
              <a:t>：</a:t>
            </a:r>
            <a:endParaRPr kumimoji="1" lang="en-US" altLang="zh-CN" sz="2800" dirty="0" smtClean="0">
              <a:latin typeface="+mn-ea"/>
              <a:ea typeface="+mn-ea"/>
            </a:endParaRPr>
          </a:p>
          <a:p>
            <a:pPr eaLnBrk="1" hangingPunct="1">
              <a:lnSpc>
                <a:spcPct val="150000"/>
              </a:lnSpc>
              <a:buClr>
                <a:schemeClr val="hlink"/>
              </a:buClr>
              <a:buFont typeface="+mj-lt"/>
              <a:buAutoNum type="arabicPeriod"/>
              <a:defRPr/>
            </a:pPr>
            <a:r>
              <a:rPr kumimoji="1" lang="zh-CN" altLang="en-US" sz="2800" dirty="0">
                <a:latin typeface="+mn-ea"/>
              </a:rPr>
              <a:t>寻找一个参数</a:t>
            </a:r>
            <a:r>
              <a:rPr kumimoji="1" lang="zh-CN" altLang="en-US" sz="2800" dirty="0">
                <a:solidFill>
                  <a:srgbClr val="FF0000"/>
                </a:solidFill>
                <a:latin typeface="+mn-ea"/>
              </a:rPr>
              <a:t>完全匹配</a:t>
            </a:r>
            <a:r>
              <a:rPr kumimoji="1" lang="zh-CN" altLang="en-US" sz="2800" dirty="0">
                <a:latin typeface="+mn-ea"/>
              </a:rPr>
              <a:t>的函数，如果找到就调用它。</a:t>
            </a:r>
          </a:p>
          <a:p>
            <a:pPr eaLnBrk="1" hangingPunct="1">
              <a:lnSpc>
                <a:spcPct val="150000"/>
              </a:lnSpc>
              <a:buClr>
                <a:schemeClr val="hlink"/>
              </a:buClr>
              <a:buFont typeface="+mj-lt"/>
              <a:buAutoNum type="arabicPeriod"/>
              <a:defRPr/>
            </a:pPr>
            <a:r>
              <a:rPr kumimoji="1" lang="zh-CN" altLang="en-US" sz="2800" dirty="0">
                <a:latin typeface="+mn-ea"/>
              </a:rPr>
              <a:t>寻找一个函数模板，将其</a:t>
            </a:r>
            <a:r>
              <a:rPr kumimoji="1" lang="zh-CN" altLang="en-US" sz="2800" dirty="0">
                <a:solidFill>
                  <a:srgbClr val="FF0000"/>
                </a:solidFill>
                <a:latin typeface="+mn-ea"/>
              </a:rPr>
              <a:t>实例化</a:t>
            </a:r>
            <a:r>
              <a:rPr kumimoji="1" lang="zh-CN" altLang="en-US" sz="2800" dirty="0">
                <a:latin typeface="+mn-ea"/>
              </a:rPr>
              <a:t>，产生一个</a:t>
            </a:r>
            <a:r>
              <a:rPr kumimoji="1" lang="zh-CN" altLang="en-US" sz="2800" dirty="0">
                <a:solidFill>
                  <a:srgbClr val="FF0000"/>
                </a:solidFill>
                <a:latin typeface="+mn-ea"/>
              </a:rPr>
              <a:t>匹配的模板函数</a:t>
            </a:r>
            <a:r>
              <a:rPr kumimoji="1" lang="zh-CN" altLang="en-US" sz="2800" dirty="0">
                <a:latin typeface="+mn-ea"/>
              </a:rPr>
              <a:t>。若找到了，就调用它。</a:t>
            </a:r>
          </a:p>
          <a:p>
            <a:pPr eaLnBrk="1" hangingPunct="1">
              <a:lnSpc>
                <a:spcPct val="150000"/>
              </a:lnSpc>
              <a:buClr>
                <a:schemeClr val="hlink"/>
              </a:buClr>
              <a:buFont typeface="+mj-lt"/>
              <a:buAutoNum type="arabicPeriod"/>
              <a:defRPr/>
            </a:pPr>
            <a:r>
              <a:rPr kumimoji="1" lang="zh-CN" altLang="en-US" sz="2800" dirty="0">
                <a:latin typeface="+mn-ea"/>
              </a:rPr>
              <a:t>若（</a:t>
            </a:r>
            <a:r>
              <a:rPr kumimoji="1" lang="en-US" altLang="zh-CN" sz="2800" dirty="0">
                <a:latin typeface="+mn-ea"/>
              </a:rPr>
              <a:t>1</a:t>
            </a:r>
            <a:r>
              <a:rPr kumimoji="1" lang="zh-CN" altLang="en-US" sz="2800" dirty="0">
                <a:latin typeface="+mn-ea"/>
              </a:rPr>
              <a:t>）和（</a:t>
            </a:r>
            <a:r>
              <a:rPr kumimoji="1" lang="en-US" altLang="zh-CN" sz="2800" dirty="0">
                <a:latin typeface="+mn-ea"/>
              </a:rPr>
              <a:t>2</a:t>
            </a:r>
            <a:r>
              <a:rPr kumimoji="1" lang="zh-CN" altLang="en-US" sz="2800" dirty="0">
                <a:latin typeface="+mn-ea"/>
              </a:rPr>
              <a:t>）都失败，再试一试低一级的对函数的</a:t>
            </a:r>
            <a:r>
              <a:rPr kumimoji="1" lang="zh-CN" altLang="en-US" sz="2800" dirty="0">
                <a:solidFill>
                  <a:srgbClr val="FF0000"/>
                </a:solidFill>
                <a:latin typeface="+mn-ea"/>
              </a:rPr>
              <a:t>重载方法</a:t>
            </a:r>
            <a:r>
              <a:rPr kumimoji="1" lang="zh-CN" altLang="en-US" sz="2800" dirty="0">
                <a:latin typeface="+mn-ea"/>
              </a:rPr>
              <a:t>。例如通过类型转换可产生参数匹配等，若找到了，就调用它。若（</a:t>
            </a:r>
            <a:r>
              <a:rPr kumimoji="1" lang="en-US" altLang="zh-CN" sz="2800" dirty="0">
                <a:latin typeface="+mn-ea"/>
              </a:rPr>
              <a:t>1</a:t>
            </a:r>
            <a:r>
              <a:rPr kumimoji="1" lang="zh-CN" altLang="en-US" sz="2800" dirty="0">
                <a:latin typeface="+mn-ea"/>
              </a:rPr>
              <a:t>），（</a:t>
            </a:r>
            <a:r>
              <a:rPr kumimoji="1" lang="en-US" altLang="zh-CN" sz="2800" dirty="0">
                <a:latin typeface="+mn-ea"/>
              </a:rPr>
              <a:t>2</a:t>
            </a:r>
            <a:r>
              <a:rPr kumimoji="1" lang="zh-CN" altLang="en-US" sz="2800" dirty="0">
                <a:latin typeface="+mn-ea"/>
              </a:rPr>
              <a:t>），（</a:t>
            </a:r>
            <a:r>
              <a:rPr kumimoji="1" lang="en-US" altLang="zh-CN" sz="2800" dirty="0">
                <a:latin typeface="+mn-ea"/>
              </a:rPr>
              <a:t>3</a:t>
            </a:r>
            <a:r>
              <a:rPr kumimoji="1" lang="zh-CN" altLang="en-US" sz="2800" dirty="0">
                <a:latin typeface="+mn-ea"/>
              </a:rPr>
              <a:t>）均未找到匹配的函数，则是一个错误的调用。如果在第（</a:t>
            </a:r>
            <a:r>
              <a:rPr kumimoji="1" lang="en-US" altLang="zh-CN" sz="2800" dirty="0">
                <a:latin typeface="+mn-ea"/>
              </a:rPr>
              <a:t>1</a:t>
            </a:r>
            <a:r>
              <a:rPr kumimoji="1" lang="zh-CN" altLang="en-US" sz="2800" dirty="0">
                <a:latin typeface="+mn-ea"/>
              </a:rPr>
              <a:t>）步有多于一个的选择，那么这个调用是意义不明确的，是一个错误调用</a:t>
            </a:r>
            <a:r>
              <a:rPr kumimoji="1" lang="zh-CN" altLang="en-US" sz="2800" dirty="0" smtClean="0">
                <a:latin typeface="+mn-ea"/>
              </a:rPr>
              <a:t>。</a:t>
            </a:r>
            <a:endParaRPr kumimoji="1" lang="zh-CN" altLang="en-US" sz="2800" dirty="0">
              <a:latin typeface="+mn-ea"/>
            </a:endParaRPr>
          </a:p>
        </p:txBody>
      </p:sp>
      <p:pic>
        <p:nvPicPr>
          <p:cNvPr id="5"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41071"/>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38213" y="27385"/>
            <a:ext cx="494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3.</a:t>
            </a:r>
            <a:r>
              <a:rPr lang="zh-CN" altLang="en-US" sz="3000" dirty="0">
                <a:solidFill>
                  <a:schemeClr val="bg1"/>
                </a:solidFill>
                <a:latin typeface="Rockwell" pitchFamily="18" charset="0"/>
                <a:ea typeface="微软雅黑" pitchFamily="34" charset="-122"/>
              </a:rPr>
              <a:t>模板函数重载的调用</a:t>
            </a:r>
            <a:r>
              <a:rPr lang="zh-CN" altLang="en-US" sz="3000" dirty="0" smtClean="0">
                <a:solidFill>
                  <a:schemeClr val="bg1"/>
                </a:solidFill>
                <a:latin typeface="Rockwell" pitchFamily="18" charset="0"/>
                <a:ea typeface="微软雅黑" pitchFamily="34" charset="-122"/>
              </a:rPr>
              <a:t>顺序</a:t>
            </a:r>
            <a:endParaRPr lang="zh-CN" altLang="en-US" sz="3000" dirty="0">
              <a:solidFill>
                <a:schemeClr val="bg1"/>
              </a:solidFill>
              <a:latin typeface="Rockwell" pitchFamily="18" charset="0"/>
              <a:ea typeface="微软雅黑" pitchFamily="34" charset="-122"/>
            </a:endParaRPr>
          </a:p>
        </p:txBody>
      </p:sp>
      <p:grpSp>
        <p:nvGrpSpPr>
          <p:cNvPr id="14" name="组合 13"/>
          <p:cNvGrpSpPr>
            <a:grpSpLocks/>
          </p:cNvGrpSpPr>
          <p:nvPr/>
        </p:nvGrpSpPr>
        <p:grpSpPr bwMode="auto">
          <a:xfrm>
            <a:off x="9915599" y="83890"/>
            <a:ext cx="2108200" cy="609600"/>
            <a:chOff x="755298" y="2917165"/>
            <a:chExt cx="1584454" cy="447077"/>
          </a:xfrm>
        </p:grpSpPr>
        <p:sp>
          <p:nvSpPr>
            <p:cNvPr id="15"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6" name="圆角矩形 15"/>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7"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381900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373217" y="1056596"/>
            <a:ext cx="11486598" cy="56135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400" b="0" kern="0" dirty="0"/>
              <a:t>实例化</a:t>
            </a:r>
            <a:r>
              <a:rPr lang="en-US" altLang="zh-CN" sz="2400" b="0" kern="0" dirty="0"/>
              <a:t>T</a:t>
            </a:r>
            <a:r>
              <a:rPr lang="zh-CN" altLang="en-US" sz="2400" b="0" kern="0" dirty="0"/>
              <a:t>的各模板实参之间必须保持完全一致的类型，否则会发生错误。例如</a:t>
            </a:r>
            <a:r>
              <a:rPr lang="zh-CN" altLang="en-US" sz="2400" b="0" kern="0" dirty="0" smtClean="0"/>
              <a:t>：</a:t>
            </a:r>
            <a:endParaRPr lang="en-US" altLang="zh-CN" sz="2400" b="0" kern="0" dirty="0" smtClean="0"/>
          </a:p>
          <a:p>
            <a:pPr>
              <a:buClr>
                <a:schemeClr val="tx2"/>
              </a:buClr>
              <a:buSzPct val="75000"/>
              <a:buNone/>
            </a:pPr>
            <a:r>
              <a:rPr kumimoji="1" lang="en-US" altLang="zh-CN" sz="2400" b="0" dirty="0">
                <a:solidFill>
                  <a:schemeClr val="folHlink"/>
                </a:solidFill>
                <a:latin typeface="Tahoma" panose="020B0604030504040204" pitchFamily="34" charset="0"/>
              </a:rPr>
              <a:t>template</a:t>
            </a:r>
            <a:r>
              <a:rPr kumimoji="1" lang="en-US" altLang="zh-CN" sz="2400" b="0" dirty="0">
                <a:latin typeface="Tahoma" panose="020B0604030504040204" pitchFamily="34" charset="0"/>
              </a:rPr>
              <a:t>&lt;</a:t>
            </a:r>
            <a:r>
              <a:rPr kumimoji="1" lang="en-US" altLang="zh-CN" sz="2400" b="0" dirty="0">
                <a:solidFill>
                  <a:schemeClr val="folHlink"/>
                </a:solidFill>
                <a:latin typeface="Tahoma" panose="020B0604030504040204" pitchFamily="34" charset="0"/>
              </a:rPr>
              <a:t>class</a:t>
            </a:r>
            <a:r>
              <a:rPr kumimoji="1" lang="en-US" altLang="zh-CN" sz="2400" b="0" dirty="0">
                <a:latin typeface="Tahoma" panose="020B0604030504040204" pitchFamily="34" charset="0"/>
              </a:rPr>
              <a:t> T&gt;</a:t>
            </a:r>
          </a:p>
          <a:p>
            <a:pPr>
              <a:buClr>
                <a:schemeClr val="tx2"/>
              </a:buClr>
              <a:buSzPct val="75000"/>
              <a:buNone/>
            </a:pPr>
            <a:r>
              <a:rPr kumimoji="1" lang="en-US" altLang="zh-CN" sz="2400" b="0" dirty="0">
                <a:latin typeface="Tahoma" panose="020B0604030504040204" pitchFamily="34" charset="0"/>
              </a:rPr>
              <a:t>T max(T x, T y)</a:t>
            </a:r>
          </a:p>
          <a:p>
            <a:pPr>
              <a:buClr>
                <a:schemeClr val="tx2"/>
              </a:buClr>
              <a:buSzPct val="75000"/>
              <a:buNone/>
            </a:pPr>
            <a:r>
              <a:rPr kumimoji="1" lang="en-US" altLang="zh-CN" sz="2400" b="0" dirty="0">
                <a:latin typeface="Tahoma" panose="020B0604030504040204" pitchFamily="34" charset="0"/>
              </a:rPr>
              <a:t>{    </a:t>
            </a:r>
            <a:endParaRPr kumimoji="1" lang="en-US" altLang="zh-CN" sz="2400" b="0" dirty="0" smtClean="0">
              <a:latin typeface="Tahoma" panose="020B0604030504040204" pitchFamily="34" charset="0"/>
            </a:endParaRPr>
          </a:p>
          <a:p>
            <a:pPr>
              <a:buClr>
                <a:schemeClr val="tx2"/>
              </a:buClr>
              <a:buSzPct val="75000"/>
              <a:buNone/>
            </a:pPr>
            <a:r>
              <a:rPr kumimoji="1" lang="en-US" altLang="zh-CN" sz="2400" b="0" dirty="0" smtClean="0">
                <a:solidFill>
                  <a:schemeClr val="folHlink"/>
                </a:solidFill>
                <a:latin typeface="Tahoma" panose="020B0604030504040204" pitchFamily="34" charset="0"/>
              </a:rPr>
              <a:t>       return</a:t>
            </a:r>
            <a:r>
              <a:rPr kumimoji="1" lang="en-US" altLang="zh-CN" sz="2400" b="0" dirty="0" smtClean="0">
                <a:latin typeface="Tahoma" panose="020B0604030504040204" pitchFamily="34" charset="0"/>
              </a:rPr>
              <a:t> </a:t>
            </a:r>
            <a:r>
              <a:rPr kumimoji="1" lang="en-US" altLang="zh-CN" sz="2400" b="0" dirty="0">
                <a:latin typeface="Tahoma" panose="020B0604030504040204" pitchFamily="34" charset="0"/>
              </a:rPr>
              <a:t>(x&gt;y)? x : y;   </a:t>
            </a:r>
            <a:endParaRPr kumimoji="1" lang="en-US" altLang="zh-CN" sz="2400" b="0" dirty="0" smtClean="0">
              <a:latin typeface="Tahoma" panose="020B0604030504040204" pitchFamily="34" charset="0"/>
            </a:endParaRPr>
          </a:p>
          <a:p>
            <a:pPr>
              <a:buClr>
                <a:schemeClr val="tx2"/>
              </a:buClr>
              <a:buSzPct val="75000"/>
              <a:buNone/>
            </a:pPr>
            <a:r>
              <a:rPr kumimoji="1" lang="en-US" altLang="zh-CN" sz="2400" b="0" dirty="0" smtClean="0">
                <a:latin typeface="Tahoma" panose="020B0604030504040204" pitchFamily="34" charset="0"/>
              </a:rPr>
              <a:t>}</a:t>
            </a:r>
            <a:endParaRPr kumimoji="1" lang="en-US" altLang="zh-CN" sz="2400" b="0" dirty="0">
              <a:latin typeface="Tahoma" panose="020B0604030504040204" pitchFamily="34" charset="0"/>
            </a:endParaRPr>
          </a:p>
          <a:p>
            <a:pPr>
              <a:buClr>
                <a:schemeClr val="tx2"/>
              </a:buClr>
              <a:buSzPct val="75000"/>
              <a:buNone/>
            </a:pPr>
            <a:r>
              <a:rPr kumimoji="1" lang="en-US" altLang="zh-CN" sz="2400" b="0" dirty="0">
                <a:solidFill>
                  <a:schemeClr val="folHlink"/>
                </a:solidFill>
                <a:latin typeface="Tahoma" panose="020B0604030504040204" pitchFamily="34" charset="0"/>
              </a:rPr>
              <a:t>void </a:t>
            </a:r>
            <a:r>
              <a:rPr lang="en-US" altLang="zh-CN" sz="2400" b="0" dirty="0">
                <a:latin typeface="Tahoma" panose="020B0604030504040204" pitchFamily="34" charset="0"/>
                <a:ea typeface="黑体" panose="02010609060101010101" pitchFamily="49" charset="-122"/>
              </a:rPr>
              <a:t>fun(</a:t>
            </a:r>
            <a:r>
              <a:rPr kumimoji="1" lang="en-US" altLang="zh-CN" sz="2400" b="0" dirty="0" err="1">
                <a:solidFill>
                  <a:schemeClr val="folHlink"/>
                </a:solidFill>
                <a:latin typeface="Tahoma" panose="020B0604030504040204" pitchFamily="34" charset="0"/>
              </a:rPr>
              <a:t>int</a:t>
            </a:r>
            <a:r>
              <a:rPr lang="en-US" altLang="zh-CN" sz="2400" b="0" dirty="0">
                <a:latin typeface="Tahoma" panose="020B0604030504040204" pitchFamily="34" charset="0"/>
                <a:ea typeface="黑体" panose="02010609060101010101" pitchFamily="49" charset="-122"/>
              </a:rPr>
              <a:t> </a:t>
            </a:r>
            <a:r>
              <a:rPr lang="en-US" altLang="zh-CN" sz="2400" b="0" dirty="0" err="1">
                <a:latin typeface="Tahoma" panose="020B0604030504040204" pitchFamily="34" charset="0"/>
                <a:ea typeface="黑体" panose="02010609060101010101" pitchFamily="49" charset="-122"/>
              </a:rPr>
              <a:t>i</a:t>
            </a:r>
            <a:r>
              <a:rPr lang="en-US" altLang="zh-CN" sz="2400" b="0" dirty="0">
                <a:latin typeface="Tahoma" panose="020B0604030504040204" pitchFamily="34" charset="0"/>
                <a:ea typeface="黑体" panose="02010609060101010101" pitchFamily="49" charset="-122"/>
              </a:rPr>
              <a:t>, </a:t>
            </a:r>
            <a:r>
              <a:rPr kumimoji="1" lang="en-US" altLang="zh-CN" sz="2400" b="0" dirty="0">
                <a:solidFill>
                  <a:schemeClr val="folHlink"/>
                </a:solidFill>
                <a:latin typeface="Tahoma" panose="020B0604030504040204" pitchFamily="34" charset="0"/>
              </a:rPr>
              <a:t>char</a:t>
            </a:r>
            <a:r>
              <a:rPr lang="en-US" altLang="zh-CN" sz="2400" b="0" dirty="0">
                <a:latin typeface="Tahoma" panose="020B0604030504040204" pitchFamily="34" charset="0"/>
                <a:ea typeface="黑体" panose="02010609060101010101" pitchFamily="49" charset="-122"/>
              </a:rPr>
              <a:t> c)</a:t>
            </a:r>
          </a:p>
          <a:p>
            <a:pPr marL="0" indent="0" eaLnBrk="1" hangingPunct="1">
              <a:buNone/>
            </a:pPr>
            <a:r>
              <a:rPr lang="en-US" altLang="zh-CN" sz="2400" b="0" dirty="0">
                <a:latin typeface="Tahoma" panose="020B0604030504040204" pitchFamily="34" charset="0"/>
                <a:ea typeface="黑体" panose="02010609060101010101" pitchFamily="49" charset="-122"/>
              </a:rPr>
              <a:t>{      max(</a:t>
            </a:r>
            <a:r>
              <a:rPr lang="en-US" altLang="zh-CN" sz="2400" b="0" dirty="0" err="1">
                <a:latin typeface="Tahoma" panose="020B0604030504040204" pitchFamily="34" charset="0"/>
                <a:ea typeface="黑体" panose="02010609060101010101" pitchFamily="49" charset="-122"/>
              </a:rPr>
              <a:t>i</a:t>
            </a:r>
            <a:r>
              <a:rPr lang="en-US" altLang="zh-CN" sz="2400" b="0" dirty="0">
                <a:latin typeface="Tahoma" panose="020B0604030504040204" pitchFamily="34" charset="0"/>
                <a:ea typeface="黑体" panose="02010609060101010101" pitchFamily="49" charset="-122"/>
              </a:rPr>
              <a:t>, </a:t>
            </a:r>
            <a:r>
              <a:rPr lang="en-US" altLang="zh-CN" sz="2400" b="0" dirty="0" err="1">
                <a:latin typeface="Tahoma" panose="020B0604030504040204" pitchFamily="34" charset="0"/>
                <a:ea typeface="黑体" panose="02010609060101010101" pitchFamily="49" charset="-122"/>
              </a:rPr>
              <a:t>i</a:t>
            </a:r>
            <a:r>
              <a:rPr lang="en-US" altLang="zh-CN" sz="2400" b="0" dirty="0">
                <a:latin typeface="Tahoma" panose="020B0604030504040204" pitchFamily="34" charset="0"/>
                <a:ea typeface="黑体" panose="02010609060101010101" pitchFamily="49" charset="-122"/>
              </a:rPr>
              <a:t>);        </a:t>
            </a:r>
            <a:endParaRPr lang="en-US" altLang="zh-CN" sz="2400" b="0" dirty="0" smtClean="0">
              <a:latin typeface="Tahoma" panose="020B0604030504040204" pitchFamily="34" charset="0"/>
              <a:ea typeface="黑体" panose="02010609060101010101" pitchFamily="49" charset="-122"/>
            </a:endParaRPr>
          </a:p>
          <a:p>
            <a:pPr marL="0" indent="0" eaLnBrk="1" hangingPunct="1">
              <a:buNone/>
            </a:pPr>
            <a:r>
              <a:rPr lang="en-US" altLang="zh-CN" sz="2400" b="0" dirty="0">
                <a:latin typeface="Tahoma" panose="020B0604030504040204" pitchFamily="34" charset="0"/>
                <a:ea typeface="黑体" panose="02010609060101010101" pitchFamily="49" charset="-122"/>
              </a:rPr>
              <a:t> </a:t>
            </a:r>
            <a:r>
              <a:rPr lang="en-US" altLang="zh-CN" sz="2400" b="0" dirty="0" smtClean="0">
                <a:latin typeface="Tahoma" panose="020B0604030504040204" pitchFamily="34" charset="0"/>
                <a:ea typeface="黑体" panose="02010609060101010101" pitchFamily="49" charset="-122"/>
              </a:rPr>
              <a:t>       max(c</a:t>
            </a:r>
            <a:r>
              <a:rPr lang="en-US" altLang="zh-CN" sz="2400" b="0" dirty="0">
                <a:latin typeface="Tahoma" panose="020B0604030504040204" pitchFamily="34" charset="0"/>
                <a:ea typeface="黑体" panose="02010609060101010101" pitchFamily="49" charset="-122"/>
              </a:rPr>
              <a:t>, c);</a:t>
            </a:r>
          </a:p>
          <a:p>
            <a:pPr marL="0" indent="0" eaLnBrk="1" hangingPunct="1">
              <a:buNone/>
            </a:pPr>
            <a:r>
              <a:rPr lang="en-US" altLang="zh-CN" sz="2400" b="0" dirty="0">
                <a:latin typeface="Tahoma" panose="020B0604030504040204" pitchFamily="34" charset="0"/>
                <a:ea typeface="黑体" panose="02010609060101010101" pitchFamily="49" charset="-122"/>
              </a:rPr>
              <a:t>        max(</a:t>
            </a:r>
            <a:r>
              <a:rPr lang="en-US" altLang="zh-CN" sz="2400" b="0" dirty="0" err="1">
                <a:latin typeface="Tahoma" panose="020B0604030504040204" pitchFamily="34" charset="0"/>
                <a:ea typeface="黑体" panose="02010609060101010101" pitchFamily="49" charset="-122"/>
              </a:rPr>
              <a:t>i</a:t>
            </a:r>
            <a:r>
              <a:rPr lang="en-US" altLang="zh-CN" sz="2400" b="0" dirty="0">
                <a:latin typeface="Tahoma" panose="020B0604030504040204" pitchFamily="34" charset="0"/>
                <a:ea typeface="黑体" panose="02010609060101010101" pitchFamily="49" charset="-122"/>
              </a:rPr>
              <a:t>, c);			</a:t>
            </a:r>
            <a:r>
              <a:rPr lang="en-US" altLang="zh-CN" sz="2400" b="0" dirty="0">
                <a:solidFill>
                  <a:srgbClr val="008000"/>
                </a:solidFill>
                <a:latin typeface="Tahoma" panose="020B0604030504040204" pitchFamily="34" charset="0"/>
                <a:ea typeface="黑体" panose="02010609060101010101" pitchFamily="49" charset="-122"/>
              </a:rPr>
              <a:t>// Error</a:t>
            </a:r>
          </a:p>
          <a:p>
            <a:pPr marL="0" indent="0" eaLnBrk="1" hangingPunct="1">
              <a:buNone/>
            </a:pPr>
            <a:r>
              <a:rPr lang="en-US" altLang="zh-CN" sz="2400" b="0" dirty="0">
                <a:latin typeface="Tahoma" panose="020B0604030504040204" pitchFamily="34" charset="0"/>
                <a:ea typeface="黑体" panose="02010609060101010101" pitchFamily="49" charset="-122"/>
              </a:rPr>
              <a:t>        max(c, </a:t>
            </a:r>
            <a:r>
              <a:rPr lang="en-US" altLang="zh-CN" sz="2400" b="0" dirty="0" err="1">
                <a:latin typeface="Tahoma" panose="020B0604030504040204" pitchFamily="34" charset="0"/>
                <a:ea typeface="黑体" panose="02010609060101010101" pitchFamily="49" charset="-122"/>
              </a:rPr>
              <a:t>i</a:t>
            </a:r>
            <a:r>
              <a:rPr lang="en-US" altLang="zh-CN" sz="2400" b="0" dirty="0">
                <a:latin typeface="Tahoma" panose="020B0604030504040204" pitchFamily="34" charset="0"/>
                <a:ea typeface="黑体" panose="02010609060101010101" pitchFamily="49" charset="-122"/>
              </a:rPr>
              <a:t>);			</a:t>
            </a:r>
            <a:r>
              <a:rPr lang="en-US" altLang="zh-CN" sz="2400" b="0" dirty="0">
                <a:solidFill>
                  <a:srgbClr val="008000"/>
                </a:solidFill>
                <a:latin typeface="Tahoma" panose="020B0604030504040204" pitchFamily="34" charset="0"/>
                <a:ea typeface="黑体" panose="02010609060101010101" pitchFamily="49" charset="-122"/>
              </a:rPr>
              <a:t>// Error</a:t>
            </a:r>
          </a:p>
          <a:p>
            <a:pPr marL="0" indent="0" eaLnBrk="1" hangingPunct="1">
              <a:buNone/>
            </a:pPr>
            <a:r>
              <a:rPr lang="en-US" altLang="zh-CN" sz="2400" b="0" dirty="0">
                <a:latin typeface="Tahoma" panose="020B0604030504040204" pitchFamily="34" charset="0"/>
                <a:ea typeface="黑体" panose="02010609060101010101" pitchFamily="49" charset="-122"/>
              </a:rPr>
              <a:t>}	    </a:t>
            </a:r>
            <a:r>
              <a:rPr lang="en-US" altLang="zh-CN" sz="2400" b="0" dirty="0">
                <a:solidFill>
                  <a:srgbClr val="008000"/>
                </a:solidFill>
                <a:latin typeface="Tahoma" panose="020B0604030504040204" pitchFamily="34" charset="0"/>
                <a:ea typeface="黑体" panose="02010609060101010101" pitchFamily="49" charset="-122"/>
              </a:rPr>
              <a:t>//</a:t>
            </a:r>
            <a:r>
              <a:rPr lang="zh-CN" altLang="en-US" sz="2400" b="0" dirty="0">
                <a:solidFill>
                  <a:srgbClr val="008000"/>
                </a:solidFill>
                <a:latin typeface="Tahoma" panose="020B0604030504040204" pitchFamily="34" charset="0"/>
                <a:ea typeface="黑体" panose="02010609060101010101" pitchFamily="49" charset="-122"/>
              </a:rPr>
              <a:t>想想原因何在</a:t>
            </a:r>
            <a:r>
              <a:rPr lang="zh-CN" altLang="en-US" sz="2400" b="0" dirty="0" smtClean="0">
                <a:solidFill>
                  <a:srgbClr val="008000"/>
                </a:solidFill>
                <a:latin typeface="Tahoma" panose="020B0604030504040204" pitchFamily="34" charset="0"/>
                <a:ea typeface="黑体" panose="02010609060101010101" pitchFamily="49" charset="-122"/>
              </a:rPr>
              <a:t>？</a:t>
            </a:r>
            <a:endParaRPr lang="zh-CN" altLang="en-US" sz="2400" b="0" dirty="0">
              <a:solidFill>
                <a:srgbClr val="008000"/>
              </a:solidFill>
              <a:latin typeface="Tahoma" panose="020B0604030504040204" pitchFamily="34" charset="0"/>
              <a:ea typeface="黑体" panose="02010609060101010101" pitchFamily="49" charset="-122"/>
            </a:endParaRPr>
          </a:p>
        </p:txBody>
      </p:sp>
      <p:pic>
        <p:nvPicPr>
          <p:cNvPr id="8"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41071"/>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a:grpSpLocks/>
          </p:cNvGrpSpPr>
          <p:nvPr/>
        </p:nvGrpSpPr>
        <p:grpSpPr bwMode="auto">
          <a:xfrm>
            <a:off x="304800" y="71835"/>
            <a:ext cx="466725" cy="468313"/>
            <a:chOff x="1192404" y="608225"/>
            <a:chExt cx="1755828" cy="1759616"/>
          </a:xfrm>
        </p:grpSpPr>
        <p:grpSp>
          <p:nvGrpSpPr>
            <p:cNvPr id="10" name="组合 79"/>
            <p:cNvGrpSpPr>
              <a:grpSpLocks/>
            </p:cNvGrpSpPr>
            <p:nvPr/>
          </p:nvGrpSpPr>
          <p:grpSpPr bwMode="auto">
            <a:xfrm>
              <a:off x="1192404" y="608225"/>
              <a:ext cx="1755828" cy="1759616"/>
              <a:chOff x="6379729" y="2488774"/>
              <a:chExt cx="2513016" cy="2513016"/>
            </a:xfrm>
          </p:grpSpPr>
          <p:sp>
            <p:nvSpPr>
              <p:cNvPr id="1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3" name="任意多边形 83"/>
              <p:cNvGrpSpPr>
                <a:grpSpLocks/>
              </p:cNvGrpSpPr>
              <p:nvPr/>
            </p:nvGrpSpPr>
            <p:grpSpPr bwMode="auto">
              <a:xfrm>
                <a:off x="6397313" y="2490687"/>
                <a:ext cx="2505748" cy="2500354"/>
                <a:chOff x="1883664" y="1987296"/>
                <a:chExt cx="1322832" cy="1322832"/>
              </a:xfrm>
            </p:grpSpPr>
            <p:pic>
              <p:nvPicPr>
                <p:cNvPr id="1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6" name="TextBox 64"/>
          <p:cNvSpPr txBox="1">
            <a:spLocks noChangeArrowheads="1"/>
          </p:cNvSpPr>
          <p:nvPr/>
        </p:nvSpPr>
        <p:spPr bwMode="auto">
          <a:xfrm>
            <a:off x="938213" y="27385"/>
            <a:ext cx="494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函数模板的异常处理</a:t>
            </a:r>
          </a:p>
        </p:txBody>
      </p:sp>
      <p:grpSp>
        <p:nvGrpSpPr>
          <p:cNvPr id="17" name="组合 16"/>
          <p:cNvGrpSpPr>
            <a:grpSpLocks/>
          </p:cNvGrpSpPr>
          <p:nvPr/>
        </p:nvGrpSpPr>
        <p:grpSpPr bwMode="auto">
          <a:xfrm>
            <a:off x="9915599" y="83890"/>
            <a:ext cx="2108200" cy="609600"/>
            <a:chOff x="755298" y="2917165"/>
            <a:chExt cx="1584454" cy="447077"/>
          </a:xfrm>
        </p:grpSpPr>
        <p:sp>
          <p:nvSpPr>
            <p:cNvPr id="18"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9" name="圆角矩形 1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20"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18474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710496" y="1700607"/>
            <a:ext cx="10645263" cy="443332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defRPr/>
            </a:pPr>
            <a:r>
              <a:rPr lang="zh-CN" altLang="en-US" sz="2801" kern="0" dirty="0"/>
              <a:t>编译器无法根据不一致类型生成相应模板函数</a:t>
            </a:r>
          </a:p>
          <a:p>
            <a:pPr marL="609722" indent="-609722">
              <a:defRPr/>
            </a:pPr>
            <a:r>
              <a:rPr lang="zh-CN" altLang="en-US" sz="2801" kern="0" dirty="0"/>
              <a:t>解决这个问题有以下两种方法：</a:t>
            </a:r>
          </a:p>
          <a:p>
            <a:pPr marL="609722" indent="-609722">
              <a:buNone/>
              <a:defRPr/>
            </a:pPr>
            <a:r>
              <a:rPr lang="zh-CN" altLang="en-US" sz="2801" kern="0" dirty="0">
                <a:solidFill>
                  <a:schemeClr val="folHlink"/>
                </a:solidFill>
              </a:rPr>
              <a:t>	</a:t>
            </a:r>
            <a:r>
              <a:rPr lang="en-US" altLang="zh-CN" sz="3001" kern="0" dirty="0">
                <a:solidFill>
                  <a:schemeClr val="folHlink"/>
                </a:solidFill>
              </a:rPr>
              <a:t>1 </a:t>
            </a:r>
            <a:r>
              <a:rPr lang="zh-CN" altLang="en-US" sz="3001" kern="0" dirty="0">
                <a:solidFill>
                  <a:schemeClr val="folHlink"/>
                </a:solidFill>
              </a:rPr>
              <a:t>采用强制类型转换</a:t>
            </a:r>
          </a:p>
          <a:p>
            <a:pPr marL="609722" indent="-609722">
              <a:buNone/>
              <a:defRPr/>
            </a:pPr>
            <a:r>
              <a:rPr lang="zh-CN" altLang="en-US" sz="3001" kern="0" dirty="0">
                <a:solidFill>
                  <a:schemeClr val="folHlink"/>
                </a:solidFill>
              </a:rPr>
              <a:t>		如： </a:t>
            </a:r>
            <a:r>
              <a:rPr lang="en-US" altLang="zh-CN" sz="3001" kern="0" dirty="0"/>
              <a:t>max(</a:t>
            </a:r>
            <a:r>
              <a:rPr lang="en-US" altLang="zh-CN" sz="3001" kern="0" dirty="0" err="1"/>
              <a:t>i</a:t>
            </a:r>
            <a:r>
              <a:rPr lang="en-US" altLang="zh-CN" sz="3001" kern="0" dirty="0"/>
              <a:t>, </a:t>
            </a:r>
            <a:r>
              <a:rPr lang="en-US" altLang="zh-CN" sz="3001" kern="0" dirty="0" err="1">
                <a:solidFill>
                  <a:schemeClr val="folHlink"/>
                </a:solidFill>
              </a:rPr>
              <a:t>int</a:t>
            </a:r>
            <a:r>
              <a:rPr lang="en-US" altLang="zh-CN" sz="3001" kern="0" dirty="0"/>
              <a:t>(c));</a:t>
            </a:r>
            <a:endParaRPr lang="en-US" altLang="zh-CN" sz="3001" kern="0" dirty="0">
              <a:solidFill>
                <a:schemeClr val="folHlink"/>
              </a:solidFill>
            </a:endParaRPr>
          </a:p>
          <a:p>
            <a:pPr marL="609722" indent="-609722">
              <a:buNone/>
              <a:defRPr/>
            </a:pPr>
            <a:r>
              <a:rPr lang="en-US" altLang="zh-CN" sz="3001" kern="0" dirty="0">
                <a:solidFill>
                  <a:schemeClr val="folHlink"/>
                </a:solidFill>
              </a:rPr>
              <a:t>	2 </a:t>
            </a:r>
            <a:r>
              <a:rPr lang="zh-CN" altLang="en-US" sz="3001" kern="0" dirty="0">
                <a:solidFill>
                  <a:schemeClr val="folHlink"/>
                </a:solidFill>
              </a:rPr>
              <a:t>用非模板函数重载函数模板，即定义一个完整的非模版函数</a:t>
            </a:r>
          </a:p>
          <a:p>
            <a:pPr marL="609722" indent="-609722">
              <a:buNone/>
              <a:defRPr/>
            </a:pPr>
            <a:r>
              <a:rPr lang="zh-CN" altLang="en-US" sz="3001" kern="0" dirty="0">
                <a:solidFill>
                  <a:schemeClr val="folHlink"/>
                </a:solidFill>
              </a:rPr>
              <a:t>	  如：</a:t>
            </a:r>
            <a:r>
              <a:rPr lang="en-US" altLang="zh-CN" sz="3001" kern="0" dirty="0" err="1">
                <a:solidFill>
                  <a:schemeClr val="folHlink"/>
                </a:solidFill>
              </a:rPr>
              <a:t>int</a:t>
            </a:r>
            <a:r>
              <a:rPr lang="en-US" altLang="zh-CN" sz="3001" kern="0" dirty="0">
                <a:solidFill>
                  <a:schemeClr val="folHlink"/>
                </a:solidFill>
              </a:rPr>
              <a:t> </a:t>
            </a:r>
            <a:r>
              <a:rPr lang="en-US" altLang="zh-CN" sz="3001" kern="0" dirty="0"/>
              <a:t>max(</a:t>
            </a:r>
            <a:r>
              <a:rPr lang="en-US" altLang="zh-CN" sz="3001" kern="0" dirty="0" err="1">
                <a:solidFill>
                  <a:schemeClr val="folHlink"/>
                </a:solidFill>
              </a:rPr>
              <a:t>int</a:t>
            </a:r>
            <a:r>
              <a:rPr lang="en-US" altLang="zh-CN" sz="3001" kern="0" dirty="0">
                <a:solidFill>
                  <a:schemeClr val="folHlink"/>
                </a:solidFill>
              </a:rPr>
              <a:t> </a:t>
            </a:r>
            <a:r>
              <a:rPr lang="en-US" altLang="zh-CN" sz="3001" kern="0" dirty="0" err="1"/>
              <a:t>i</a:t>
            </a:r>
            <a:r>
              <a:rPr lang="en-US" altLang="zh-CN" sz="3001" kern="0" dirty="0"/>
              <a:t>, </a:t>
            </a:r>
            <a:r>
              <a:rPr lang="en-US" altLang="zh-CN" sz="3001" kern="0" dirty="0">
                <a:solidFill>
                  <a:schemeClr val="folHlink"/>
                </a:solidFill>
              </a:rPr>
              <a:t>char</a:t>
            </a:r>
            <a:r>
              <a:rPr lang="en-US" altLang="zh-CN" sz="3001" kern="0" dirty="0"/>
              <a:t> c) { … }</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41071"/>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94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函数模板的异常处理</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42246032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effectLst>
                  <a:outerShdw blurRad="38100" dist="38100" dir="2700000" algn="tl">
                    <a:srgbClr val="C0C0C0"/>
                  </a:outerShdw>
                </a:effectLst>
                <a:latin typeface="宋体" pitchFamily="2" charset="-122"/>
              </a:rPr>
              <a:t>模板的概念</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89347534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3217" y="1700607"/>
            <a:ext cx="11270574" cy="48985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363611" indent="-363611">
              <a:defRPr/>
            </a:pPr>
            <a:r>
              <a:rPr lang="zh-CN" altLang="en-US" sz="2801" kern="0" dirty="0"/>
              <a:t>在</a:t>
            </a:r>
            <a:r>
              <a:rPr lang="en-US" altLang="zh-CN" sz="2801" kern="0" dirty="0"/>
              <a:t>C++</a:t>
            </a:r>
            <a:r>
              <a:rPr lang="zh-CN" altLang="en-US" sz="2801" kern="0" dirty="0"/>
              <a:t>中，函数模板与同名的非模板函数重载时，调用的顺序遵循下述约定：</a:t>
            </a:r>
          </a:p>
          <a:p>
            <a:pPr marL="363611" indent="-363611">
              <a:buClr>
                <a:srgbClr val="FF33CC"/>
              </a:buClr>
              <a:buFont typeface="Wingdings" pitchFamily="2" charset="2"/>
              <a:buChar char="q"/>
              <a:defRPr/>
            </a:pPr>
            <a:r>
              <a:rPr lang="zh-CN" altLang="en-US" sz="3001" b="0" kern="0" dirty="0">
                <a:solidFill>
                  <a:schemeClr val="folHlink"/>
                </a:solidFill>
                <a:latin typeface="华文楷体" panose="02010600040101010101" pitchFamily="2" charset="-122"/>
                <a:ea typeface="华文楷体" panose="02010600040101010101" pitchFamily="2" charset="-122"/>
              </a:rPr>
              <a:t>寻找一个参数完全匹配的函数</a:t>
            </a:r>
          </a:p>
          <a:p>
            <a:pPr marL="363611" indent="-363611">
              <a:buClr>
                <a:srgbClr val="FF33CC"/>
              </a:buClr>
              <a:buFont typeface="Wingdings" pitchFamily="2" charset="2"/>
              <a:buChar char="q"/>
              <a:defRPr/>
            </a:pPr>
            <a:r>
              <a:rPr lang="zh-CN" altLang="en-US" sz="3001" b="0" kern="0" dirty="0">
                <a:solidFill>
                  <a:schemeClr val="folHlink"/>
                </a:solidFill>
                <a:latin typeface="华文楷体" panose="02010600040101010101" pitchFamily="2" charset="-122"/>
                <a:ea typeface="华文楷体" panose="02010600040101010101" pitchFamily="2" charset="-122"/>
              </a:rPr>
              <a:t>寻找一个函数模板，将其实例化，产生一个匹配的模板函数</a:t>
            </a:r>
          </a:p>
          <a:p>
            <a:pPr marL="363611" indent="-363611">
              <a:buClr>
                <a:srgbClr val="FF33CC"/>
              </a:buClr>
              <a:buFont typeface="Wingdings" pitchFamily="2" charset="2"/>
              <a:buChar char="q"/>
              <a:defRPr/>
            </a:pPr>
            <a:r>
              <a:rPr lang="zh-CN" altLang="en-US" sz="3001" b="0" kern="0" dirty="0">
                <a:solidFill>
                  <a:schemeClr val="folHlink"/>
                </a:solidFill>
                <a:latin typeface="华文楷体" panose="02010600040101010101" pitchFamily="2" charset="-122"/>
                <a:ea typeface="华文楷体" panose="02010600040101010101" pitchFamily="2" charset="-122"/>
              </a:rPr>
              <a:t>再试一试低一级的对函数的重载方法，类型转换等</a:t>
            </a:r>
          </a:p>
          <a:p>
            <a:pPr marL="363611" indent="-363611">
              <a:buClr>
                <a:srgbClr val="FF33CC"/>
              </a:buClr>
              <a:buFont typeface="Wingdings" pitchFamily="2" charset="2"/>
              <a:buChar char="q"/>
              <a:defRPr/>
            </a:pPr>
            <a:r>
              <a:rPr lang="zh-CN" altLang="en-US" sz="3001" b="0" kern="0" dirty="0">
                <a:solidFill>
                  <a:schemeClr val="folHlink"/>
                </a:solidFill>
                <a:latin typeface="华文楷体" panose="02010600040101010101" pitchFamily="2" charset="-122"/>
                <a:ea typeface="华文楷体" panose="02010600040101010101" pitchFamily="2" charset="-122"/>
              </a:rPr>
              <a:t>当尝试失败时，给出出错信息</a:t>
            </a:r>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41071"/>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38213" y="27385"/>
            <a:ext cx="494493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solidFill>
                  <a:schemeClr val="bg1"/>
                </a:solidFill>
                <a:latin typeface="Rockwell" pitchFamily="18" charset="0"/>
                <a:ea typeface="微软雅黑" pitchFamily="34" charset="-122"/>
              </a:rPr>
              <a:t>4.</a:t>
            </a:r>
            <a:r>
              <a:rPr lang="zh-CN" altLang="en-US" sz="3000" dirty="0">
                <a:solidFill>
                  <a:schemeClr val="bg1"/>
                </a:solidFill>
                <a:latin typeface="Rockwell" pitchFamily="18" charset="0"/>
                <a:ea typeface="微软雅黑" pitchFamily="34" charset="-122"/>
              </a:rPr>
              <a:t>函数模板的异常处理</a:t>
            </a:r>
          </a:p>
        </p:txBody>
      </p:sp>
      <p:grpSp>
        <p:nvGrpSpPr>
          <p:cNvPr id="13" name="组合 12"/>
          <p:cNvGrpSpPr>
            <a:grpSpLocks/>
          </p:cNvGrpSpPr>
          <p:nvPr/>
        </p:nvGrpSpPr>
        <p:grpSpPr bwMode="auto">
          <a:xfrm>
            <a:off x="991559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060066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defRPr/>
            </a:pPr>
            <a:r>
              <a:rPr lang="zh-CN" altLang="en-US" sz="3201" dirty="0">
                <a:effectLst>
                  <a:outerShdw blurRad="38100" dist="38100" dir="2700000" algn="tl">
                    <a:srgbClr val="C0C0C0"/>
                  </a:outerShdw>
                </a:effectLst>
              </a:rPr>
              <a:t>类模板与模板类</a:t>
            </a:r>
            <a:endParaRPr lang="zh-CN" altLang="en-US" sz="3201" kern="0" dirty="0"/>
          </a:p>
        </p:txBody>
      </p:sp>
    </p:spTree>
    <p:extLst>
      <p:ext uri="{BB962C8B-B14F-4D97-AF65-F5344CB8AC3E}">
        <p14:creationId xmlns:p14="http://schemas.microsoft.com/office/powerpoint/2010/main" val="1145034302"/>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59897" y="707172"/>
            <a:ext cx="4106225" cy="406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r>
              <a:rPr kumimoji="1" lang="en-US" altLang="zh-CN" dirty="0">
                <a:solidFill>
                  <a:srgbClr val="FF0000"/>
                </a:solidFill>
                <a:latin typeface="+mn-ea"/>
                <a:ea typeface="+mn-ea"/>
              </a:rPr>
              <a:t>template &lt;class Type&gt;</a:t>
            </a:r>
          </a:p>
          <a:p>
            <a:pPr eaLnBrk="1" hangingPunct="1">
              <a:defRPr/>
            </a:pPr>
            <a:r>
              <a:rPr kumimoji="1" lang="en-US" altLang="zh-CN" dirty="0">
                <a:solidFill>
                  <a:srgbClr val="FF0000"/>
                </a:solidFill>
                <a:latin typeface="+mn-ea"/>
                <a:ea typeface="+mn-ea"/>
              </a:rPr>
              <a:t>class </a:t>
            </a:r>
            <a:r>
              <a:rPr kumimoji="1" lang="en-US" altLang="zh-CN" dirty="0" err="1">
                <a:solidFill>
                  <a:srgbClr val="FF0000"/>
                </a:solidFill>
                <a:latin typeface="+mn-ea"/>
                <a:ea typeface="+mn-ea"/>
              </a:rPr>
              <a:t>ClassName</a:t>
            </a:r>
            <a:endParaRPr kumimoji="1" lang="en-US" altLang="zh-CN" dirty="0">
              <a:solidFill>
                <a:srgbClr val="FF0000"/>
              </a:solidFill>
              <a:latin typeface="+mn-ea"/>
              <a:ea typeface="+mn-ea"/>
            </a:endParaRPr>
          </a:p>
          <a:p>
            <a:pPr eaLnBrk="1" hangingPunct="1">
              <a:defRPr/>
            </a:pPr>
            <a:r>
              <a:rPr kumimoji="1" lang="en-US" altLang="zh-CN" dirty="0">
                <a:solidFill>
                  <a:srgbClr val="FF0000"/>
                </a:solidFill>
                <a:latin typeface="+mn-ea"/>
                <a:ea typeface="+mn-ea"/>
              </a:rPr>
              <a:t>{</a:t>
            </a:r>
          </a:p>
          <a:p>
            <a:pPr eaLnBrk="1" hangingPunct="1">
              <a:defRPr/>
            </a:pPr>
            <a:r>
              <a:rPr lang="en-US" altLang="zh-CN" dirty="0">
                <a:solidFill>
                  <a:schemeClr val="folHlink"/>
                </a:solidFill>
              </a:rPr>
              <a:t>	</a:t>
            </a:r>
            <a:r>
              <a:rPr lang="zh-CN" altLang="en-US" b="1" dirty="0"/>
              <a:t>类的定义体</a:t>
            </a:r>
            <a:endParaRPr kumimoji="1" lang="zh-CN" altLang="en-US" b="1" dirty="0">
              <a:latin typeface="+mn-ea"/>
              <a:ea typeface="+mn-ea"/>
            </a:endParaRPr>
          </a:p>
          <a:p>
            <a:pPr eaLnBrk="1" hangingPunct="1">
              <a:defRPr/>
            </a:pPr>
            <a:r>
              <a:rPr kumimoji="1" lang="en-US" altLang="zh-CN" dirty="0">
                <a:solidFill>
                  <a:srgbClr val="FF0000"/>
                </a:solidFill>
                <a:latin typeface="+mn-ea"/>
                <a:ea typeface="+mn-ea"/>
              </a:rPr>
              <a:t>};</a:t>
            </a:r>
          </a:p>
          <a:p>
            <a:pPr eaLnBrk="1" hangingPunct="1">
              <a:defRPr/>
            </a:pPr>
            <a:r>
              <a:rPr kumimoji="1" lang="zh-CN" altLang="en-US" dirty="0">
                <a:solidFill>
                  <a:srgbClr val="FF0000"/>
                </a:solidFill>
                <a:latin typeface="+mn-ea"/>
                <a:ea typeface="+mn-ea"/>
              </a:rPr>
              <a:t>或</a:t>
            </a:r>
          </a:p>
          <a:p>
            <a:pPr eaLnBrk="1" hangingPunct="1">
              <a:defRPr/>
            </a:pPr>
            <a:r>
              <a:rPr kumimoji="1" lang="en-US" altLang="zh-CN" dirty="0">
                <a:solidFill>
                  <a:srgbClr val="FF0000"/>
                </a:solidFill>
                <a:latin typeface="+mn-ea"/>
                <a:ea typeface="+mn-ea"/>
              </a:rPr>
              <a:t>template &lt;</a:t>
            </a:r>
            <a:r>
              <a:rPr kumimoji="1" lang="en-US" altLang="zh-CN" dirty="0" err="1">
                <a:solidFill>
                  <a:srgbClr val="FF0000"/>
                </a:solidFill>
                <a:latin typeface="+mn-ea"/>
                <a:ea typeface="+mn-ea"/>
              </a:rPr>
              <a:t>typename</a:t>
            </a:r>
            <a:r>
              <a:rPr kumimoji="1" lang="en-US" altLang="zh-CN" dirty="0">
                <a:solidFill>
                  <a:srgbClr val="FF0000"/>
                </a:solidFill>
                <a:latin typeface="+mn-ea"/>
                <a:ea typeface="+mn-ea"/>
              </a:rPr>
              <a:t> Type&gt;</a:t>
            </a:r>
          </a:p>
          <a:p>
            <a:pPr eaLnBrk="1" hangingPunct="1">
              <a:defRPr/>
            </a:pPr>
            <a:r>
              <a:rPr kumimoji="1" lang="en-US" altLang="zh-CN" dirty="0">
                <a:solidFill>
                  <a:srgbClr val="FF0000"/>
                </a:solidFill>
                <a:latin typeface="+mn-ea"/>
                <a:ea typeface="+mn-ea"/>
              </a:rPr>
              <a:t>class </a:t>
            </a:r>
            <a:r>
              <a:rPr kumimoji="1" lang="en-US" altLang="zh-CN" dirty="0" err="1">
                <a:solidFill>
                  <a:srgbClr val="FF0000"/>
                </a:solidFill>
                <a:latin typeface="+mn-ea"/>
                <a:ea typeface="+mn-ea"/>
              </a:rPr>
              <a:t>ClassName</a:t>
            </a:r>
            <a:endParaRPr kumimoji="1" lang="en-US" altLang="zh-CN" dirty="0">
              <a:solidFill>
                <a:srgbClr val="FF0000"/>
              </a:solidFill>
              <a:latin typeface="+mn-ea"/>
              <a:ea typeface="+mn-ea"/>
            </a:endParaRPr>
          </a:p>
          <a:p>
            <a:pPr eaLnBrk="1" hangingPunct="1">
              <a:defRPr/>
            </a:pPr>
            <a:r>
              <a:rPr kumimoji="1" lang="en-US" altLang="zh-CN" dirty="0">
                <a:solidFill>
                  <a:srgbClr val="FF0000"/>
                </a:solidFill>
                <a:latin typeface="+mn-ea"/>
                <a:ea typeface="+mn-ea"/>
              </a:rPr>
              <a:t>{</a:t>
            </a:r>
          </a:p>
          <a:p>
            <a:pPr eaLnBrk="1" hangingPunct="1">
              <a:defRPr/>
            </a:pPr>
            <a:r>
              <a:rPr kumimoji="1" lang="en-US" altLang="zh-CN" dirty="0">
                <a:solidFill>
                  <a:srgbClr val="FF0000"/>
                </a:solidFill>
                <a:latin typeface="+mn-ea"/>
                <a:ea typeface="+mn-ea"/>
              </a:rPr>
              <a:t>   //</a:t>
            </a:r>
            <a:r>
              <a:rPr kumimoji="1" lang="zh-CN" altLang="en-US" dirty="0">
                <a:solidFill>
                  <a:srgbClr val="FF0000"/>
                </a:solidFill>
                <a:latin typeface="+mn-ea"/>
                <a:ea typeface="+mn-ea"/>
              </a:rPr>
              <a:t>具体内容</a:t>
            </a:r>
          </a:p>
          <a:p>
            <a:pPr eaLnBrk="1" hangingPunct="1">
              <a:defRPr/>
            </a:pPr>
            <a:r>
              <a:rPr kumimoji="1" lang="en-US" altLang="zh-CN" dirty="0">
                <a:solidFill>
                  <a:srgbClr val="FF0000"/>
                </a:solidFill>
                <a:latin typeface="+mn-ea"/>
                <a:ea typeface="+mn-ea"/>
              </a:rPr>
              <a:t>};	</a:t>
            </a:r>
          </a:p>
        </p:txBody>
      </p:sp>
      <p:pic>
        <p:nvPicPr>
          <p:cNvPr id="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4"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
        <p:nvSpPr>
          <p:cNvPr id="15" name="Text Box 4"/>
          <p:cNvSpPr txBox="1">
            <a:spLocks noChangeArrowheads="1"/>
          </p:cNvSpPr>
          <p:nvPr/>
        </p:nvSpPr>
        <p:spPr bwMode="auto">
          <a:xfrm>
            <a:off x="0" y="4770525"/>
            <a:ext cx="12075839" cy="208906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kumimoji="1" lang="zh-CN" altLang="en-US" sz="2801" b="0" kern="0" dirty="0">
                <a:latin typeface="+mn-ea"/>
              </a:rPr>
              <a:t>调用形式：</a:t>
            </a:r>
          </a:p>
          <a:p>
            <a:pPr>
              <a:buFontTx/>
              <a:buNone/>
              <a:defRPr/>
            </a:pPr>
            <a:r>
              <a:rPr kumimoji="1" lang="en-US" altLang="zh-CN" sz="2801" b="0" kern="0" dirty="0" err="1">
                <a:solidFill>
                  <a:srgbClr val="FF0000"/>
                </a:solidFill>
                <a:latin typeface="+mn-ea"/>
              </a:rPr>
              <a:t>ClassName</a:t>
            </a:r>
            <a:r>
              <a:rPr kumimoji="1" lang="en-US" altLang="zh-CN" sz="2801" b="0" kern="0" dirty="0">
                <a:solidFill>
                  <a:srgbClr val="FF0000"/>
                </a:solidFill>
                <a:latin typeface="+mn-ea"/>
              </a:rPr>
              <a:t>&lt;</a:t>
            </a:r>
            <a:r>
              <a:rPr kumimoji="1" lang="zh-CN" altLang="en-US" sz="2801" b="0" kern="0" dirty="0">
                <a:solidFill>
                  <a:srgbClr val="FF0000"/>
                </a:solidFill>
                <a:latin typeface="+mn-ea"/>
              </a:rPr>
              <a:t>类型实参表</a:t>
            </a:r>
            <a:r>
              <a:rPr kumimoji="1" lang="en-US" altLang="zh-CN" sz="2801" b="0" kern="0" dirty="0">
                <a:solidFill>
                  <a:srgbClr val="FF0000"/>
                </a:solidFill>
                <a:latin typeface="+mn-ea"/>
              </a:rPr>
              <a:t>&gt; object</a:t>
            </a:r>
            <a:r>
              <a:rPr kumimoji="1" lang="zh-CN" altLang="en-US" sz="2801" b="0" kern="0" dirty="0">
                <a:solidFill>
                  <a:srgbClr val="FF0000"/>
                </a:solidFill>
                <a:latin typeface="+mn-ea"/>
              </a:rPr>
              <a:t>；</a:t>
            </a:r>
          </a:p>
          <a:p>
            <a:pPr>
              <a:spcBef>
                <a:spcPct val="50000"/>
              </a:spcBef>
              <a:buFontTx/>
              <a:buNone/>
              <a:defRPr/>
            </a:pPr>
            <a:r>
              <a:rPr kumimoji="1" lang="zh-CN" altLang="en-US" sz="2801" b="0" kern="0" dirty="0">
                <a:solidFill>
                  <a:srgbClr val="FF0000"/>
                </a:solidFill>
                <a:latin typeface="+mn-ea"/>
              </a:rPr>
              <a:t>模板类</a:t>
            </a:r>
            <a:r>
              <a:rPr kumimoji="1" lang="zh-CN" altLang="en-US" sz="2801" b="0" kern="0" dirty="0">
                <a:latin typeface="+mn-ea"/>
              </a:rPr>
              <a:t>是类模板对某一特定类型的实例。</a:t>
            </a:r>
            <a:r>
              <a:rPr kumimoji="1" lang="zh-CN" altLang="en-US" sz="2801" b="0" kern="0" dirty="0">
                <a:solidFill>
                  <a:srgbClr val="FF0000"/>
                </a:solidFill>
                <a:latin typeface="+mn-ea"/>
              </a:rPr>
              <a:t>类</a:t>
            </a:r>
            <a:r>
              <a:rPr kumimoji="1" lang="zh-CN" altLang="en-US" sz="2801" b="0" kern="0" dirty="0" smtClean="0">
                <a:solidFill>
                  <a:srgbClr val="FF0000"/>
                </a:solidFill>
                <a:latin typeface="+mn-ea"/>
              </a:rPr>
              <a:t>模板</a:t>
            </a:r>
            <a:r>
              <a:rPr kumimoji="1" lang="zh-CN" altLang="en-US" sz="2801" b="0" kern="0" dirty="0" smtClean="0">
                <a:latin typeface="+mn-ea"/>
              </a:rPr>
              <a:t>代表</a:t>
            </a:r>
            <a:r>
              <a:rPr kumimoji="1" lang="zh-CN" altLang="en-US" sz="2801" b="0" kern="0" dirty="0">
                <a:latin typeface="+mn-ea"/>
              </a:rPr>
              <a:t>了一类类，模板类表示某一具体的类。</a:t>
            </a:r>
          </a:p>
        </p:txBody>
      </p:sp>
    </p:spTree>
    <p:extLst>
      <p:ext uri="{BB962C8B-B14F-4D97-AF65-F5344CB8AC3E}">
        <p14:creationId xmlns:p14="http://schemas.microsoft.com/office/powerpoint/2010/main" val="42868478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6">
                                            <p:txEl>
                                              <p:pRg st="1" end="1"/>
                                            </p:txEl>
                                          </p:spTgt>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ppt_w</p:attrName>
                                        </p:attrNameLst>
                                      </p:cBhvr>
                                      <p:tavLst>
                                        <p:tav tm="0" fmla="#ppt_w*sin(2.5*pi*$)">
                                          <p:val>
                                            <p:fltVal val="0"/>
                                          </p:val>
                                        </p:tav>
                                        <p:tav tm="100000">
                                          <p:val>
                                            <p:fltVal val="1"/>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strVal val="#ppt_w*0.70"/>
                                          </p:val>
                                        </p:tav>
                                        <p:tav tm="100000">
                                          <p:val>
                                            <p:strVal val="#ppt_w"/>
                                          </p:val>
                                        </p:tav>
                                      </p:tavLst>
                                    </p:anim>
                                    <p:anim calcmode="lin" valueType="num">
                                      <p:cBhvr>
                                        <p:cTn id="25" dur="1000" fill="hold"/>
                                        <p:tgtEl>
                                          <p:spTgt spid="15"/>
                                        </p:tgtEl>
                                        <p:attrNameLst>
                                          <p:attrName>ppt_h</p:attrName>
                                        </p:attrNameLst>
                                      </p:cBhvr>
                                      <p:tavLst>
                                        <p:tav tm="0">
                                          <p:val>
                                            <p:strVal val="#ppt_h"/>
                                          </p:val>
                                        </p:tav>
                                        <p:tav tm="100000">
                                          <p:val>
                                            <p:strVal val="#ppt_h"/>
                                          </p:val>
                                        </p:tav>
                                      </p:tavLst>
                                    </p:anim>
                                    <p:animEffect transition="in" filter="fade">
                                      <p:cBhvr>
                                        <p:cTn id="2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4"/>
          <p:cNvSpPr>
            <a:spLocks noChangeArrowheads="1"/>
          </p:cNvSpPr>
          <p:nvPr/>
        </p:nvSpPr>
        <p:spPr bwMode="auto">
          <a:xfrm>
            <a:off x="1562671" y="1629594"/>
            <a:ext cx="3332934" cy="3852166"/>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lvl="1">
              <a:spcBef>
                <a:spcPct val="20000"/>
              </a:spcBef>
              <a:buClr>
                <a:schemeClr val="tx2"/>
              </a:buClr>
              <a:buSzPct val="75000"/>
              <a:buFont typeface="Monotype Sorts" pitchFamily="2" charset="2"/>
              <a:buNone/>
            </a:pPr>
            <a:r>
              <a:rPr kumimoji="1" lang="en-US" altLang="zh-CN" sz="2801">
                <a:solidFill>
                  <a:srgbClr val="FF0033"/>
                </a:solidFill>
              </a:rPr>
              <a:t>   </a:t>
            </a:r>
            <a:r>
              <a:rPr kumimoji="1" lang="zh-CN" altLang="en-US" sz="2801">
                <a:solidFill>
                  <a:srgbClr val="FF0033"/>
                </a:solidFill>
              </a:rPr>
              <a:t>类模板：</a:t>
            </a:r>
          </a:p>
          <a:p>
            <a:pPr>
              <a:spcBef>
                <a:spcPct val="20000"/>
              </a:spcBef>
              <a:buClr>
                <a:schemeClr val="tx2"/>
              </a:buClr>
              <a:buSzPct val="75000"/>
              <a:buFont typeface="Monotype Sorts" pitchFamily="2" charset="2"/>
              <a:buNone/>
            </a:pPr>
            <a:r>
              <a:rPr kumimoji="1" lang="en-US" altLang="zh-CN">
                <a:solidFill>
                  <a:schemeClr val="folHlink"/>
                </a:solidFill>
                <a:latin typeface="Arial Black" panose="020B0A04020102020204" pitchFamily="34" charset="0"/>
              </a:rPr>
              <a:t>template</a:t>
            </a:r>
            <a:r>
              <a:rPr kumimoji="1" lang="en-US" altLang="zh-CN">
                <a:latin typeface="Arial Black" panose="020B0A04020102020204" pitchFamily="34" charset="0"/>
              </a:rPr>
              <a:t>&lt;</a:t>
            </a:r>
            <a:r>
              <a:rPr kumimoji="1" lang="en-US" altLang="zh-CN">
                <a:solidFill>
                  <a:schemeClr val="folHlink"/>
                </a:solidFill>
                <a:latin typeface="Arial Black" panose="020B0A04020102020204" pitchFamily="34" charset="0"/>
              </a:rPr>
              <a:t>class</a:t>
            </a:r>
            <a:r>
              <a:rPr kumimoji="1" lang="en-US" altLang="zh-CN">
                <a:latin typeface="Arial Black" panose="020B0A04020102020204" pitchFamily="34" charset="0"/>
              </a:rPr>
              <a:t> T&gt;</a:t>
            </a:r>
          </a:p>
          <a:p>
            <a:pPr>
              <a:spcBef>
                <a:spcPct val="20000"/>
              </a:spcBef>
              <a:buClr>
                <a:schemeClr val="tx2"/>
              </a:buClr>
              <a:buSzPct val="75000"/>
              <a:buFont typeface="Monotype Sorts" pitchFamily="2" charset="2"/>
              <a:buNone/>
            </a:pPr>
            <a:r>
              <a:rPr kumimoji="1" lang="en-US" altLang="zh-CN">
                <a:solidFill>
                  <a:schemeClr val="folHlink"/>
                </a:solidFill>
                <a:latin typeface="Arial Black" panose="020B0A04020102020204" pitchFamily="34" charset="0"/>
              </a:rPr>
              <a:t>class</a:t>
            </a:r>
            <a:r>
              <a:rPr kumimoji="1" lang="en-US" altLang="zh-CN">
                <a:latin typeface="Arial Black" panose="020B0A04020102020204" pitchFamily="34" charset="0"/>
              </a:rPr>
              <a:t> Stack</a:t>
            </a:r>
          </a:p>
          <a:p>
            <a:pPr>
              <a:spcBef>
                <a:spcPct val="20000"/>
              </a:spcBef>
              <a:buClr>
                <a:schemeClr val="tx2"/>
              </a:buClr>
              <a:buSzPct val="75000"/>
              <a:buFont typeface="Monotype Sorts" pitchFamily="2" charset="2"/>
              <a:buNone/>
            </a:pPr>
            <a:r>
              <a:rPr kumimoji="1" lang="en-US" altLang="zh-CN">
                <a:latin typeface="Arial Black" panose="020B0A04020102020204" pitchFamily="34" charset="0"/>
              </a:rPr>
              <a:t> { </a:t>
            </a:r>
          </a:p>
          <a:p>
            <a:pPr>
              <a:spcBef>
                <a:spcPct val="20000"/>
              </a:spcBef>
              <a:buClr>
                <a:schemeClr val="tx2"/>
              </a:buClr>
              <a:buSzPct val="75000"/>
              <a:buFont typeface="Monotype Sorts" pitchFamily="2" charset="2"/>
              <a:buNone/>
            </a:pPr>
            <a:r>
              <a:rPr kumimoji="1" lang="en-US" altLang="zh-CN">
                <a:latin typeface="Arial Black" panose="020B0A04020102020204" pitchFamily="34" charset="0"/>
              </a:rPr>
              <a:t>	 </a:t>
            </a:r>
            <a:r>
              <a:rPr kumimoji="1" lang="zh-CN" altLang="en-US">
                <a:latin typeface="Arial Black" panose="020B0A04020102020204" pitchFamily="34" charset="0"/>
                <a:ea typeface="黑体" panose="02010609060101010101" pitchFamily="49" charset="-122"/>
              </a:rPr>
              <a:t>数据成员；</a:t>
            </a:r>
          </a:p>
          <a:p>
            <a:pPr>
              <a:spcBef>
                <a:spcPct val="20000"/>
              </a:spcBef>
              <a:buClr>
                <a:schemeClr val="tx2"/>
              </a:buClr>
              <a:buSzPct val="75000"/>
              <a:buFont typeface="Monotype Sorts" pitchFamily="2" charset="2"/>
              <a:buNone/>
            </a:pPr>
            <a:r>
              <a:rPr kumimoji="1" lang="zh-CN" altLang="en-US">
                <a:latin typeface="Arial Black" panose="020B0A04020102020204" pitchFamily="34" charset="0"/>
                <a:ea typeface="黑体" panose="02010609060101010101" pitchFamily="49" charset="-122"/>
              </a:rPr>
              <a:t>	 成员函数；</a:t>
            </a:r>
            <a:r>
              <a:rPr kumimoji="1" lang="zh-CN" altLang="en-US">
                <a:latin typeface="Arial Black" panose="020B0A04020102020204" pitchFamily="34" charset="0"/>
              </a:rPr>
              <a:t> </a:t>
            </a:r>
          </a:p>
          <a:p>
            <a:pPr>
              <a:spcBef>
                <a:spcPct val="20000"/>
              </a:spcBef>
              <a:buClr>
                <a:schemeClr val="tx2"/>
              </a:buClr>
              <a:buSzPct val="75000"/>
              <a:buFont typeface="Monotype Sorts" pitchFamily="2" charset="2"/>
              <a:buNone/>
            </a:pPr>
            <a:r>
              <a:rPr kumimoji="1" lang="zh-CN" altLang="en-US">
                <a:latin typeface="Arial Black" panose="020B0A04020102020204" pitchFamily="34" charset="0"/>
              </a:rPr>
              <a:t> </a:t>
            </a:r>
            <a:r>
              <a:rPr kumimoji="1" lang="en-US" altLang="zh-CN">
                <a:latin typeface="Arial Black" panose="020B0A04020102020204" pitchFamily="34" charset="0"/>
              </a:rPr>
              <a:t>};</a:t>
            </a:r>
          </a:p>
          <a:p>
            <a:pPr eaLnBrk="1" hangingPunct="1">
              <a:lnSpc>
                <a:spcPct val="90000"/>
              </a:lnSpc>
            </a:pPr>
            <a:r>
              <a:rPr lang="zh-CN" altLang="en-US">
                <a:latin typeface="Arial" panose="020B0604020202020204" pitchFamily="34" charset="0"/>
              </a:rPr>
              <a:t>直接使用： 声明对象</a:t>
            </a:r>
          </a:p>
          <a:p>
            <a:pPr eaLnBrk="1" hangingPunct="1">
              <a:lnSpc>
                <a:spcPct val="90000"/>
              </a:lnSpc>
              <a:buFont typeface="Wingdings" panose="05000000000000000000" pitchFamily="2" charset="2"/>
              <a:buNone/>
            </a:pPr>
            <a:r>
              <a:rPr lang="zh-CN" altLang="en-US">
                <a:latin typeface="Arial" panose="020B0604020202020204" pitchFamily="34" charset="0"/>
              </a:rPr>
              <a:t>  </a:t>
            </a:r>
            <a:r>
              <a:rPr lang="en-US" altLang="zh-CN">
                <a:solidFill>
                  <a:schemeClr val="folHlink"/>
                </a:solidFill>
                <a:latin typeface="Arial" panose="020B0604020202020204" pitchFamily="34" charset="0"/>
              </a:rPr>
              <a:t>Stack&lt;char&gt;  st;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Tree>
    <p:extLst>
      <p:ext uri="{BB962C8B-B14F-4D97-AF65-F5344CB8AC3E}">
        <p14:creationId xmlns:p14="http://schemas.microsoft.com/office/powerpoint/2010/main" val="28199408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2137446" y="1125799"/>
            <a:ext cx="8064778" cy="53288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33507" indent="-533507">
              <a:lnSpc>
                <a:spcPct val="90000"/>
              </a:lnSpc>
              <a:buNone/>
              <a:defRPr/>
            </a:pPr>
            <a:r>
              <a:rPr lang="zh-CN" altLang="en-US" sz="2400" b="0" kern="0" dirty="0">
                <a:latin typeface="方正姚体" pitchFamily="2" charset="-122"/>
              </a:rPr>
              <a:t>看下面一个例子</a:t>
            </a:r>
            <a:r>
              <a:rPr lang="en-US" altLang="zh-CN" sz="2400" b="0" kern="0" dirty="0">
                <a:latin typeface="方正姚体" pitchFamily="2" charset="-122"/>
              </a:rPr>
              <a:t>:</a:t>
            </a:r>
          </a:p>
          <a:p>
            <a:pPr eaLnBrk="0" hangingPunct="0">
              <a:buClr>
                <a:schemeClr val="tx2"/>
              </a:buClr>
              <a:buSzPct val="75000"/>
              <a:buFontTx/>
              <a:buNone/>
              <a:defRPr/>
            </a:pPr>
            <a:r>
              <a:rPr kumimoji="1" lang="en-US" altLang="zh-CN" sz="2400" dirty="0">
                <a:solidFill>
                  <a:srgbClr val="FF0000"/>
                </a:solidFill>
                <a:latin typeface="Tahoma" pitchFamily="34" charset="0"/>
              </a:rPr>
              <a:t>template&lt;class Type&gt;</a:t>
            </a:r>
          </a:p>
          <a:p>
            <a:pPr eaLnBrk="0" hangingPunct="0">
              <a:buClr>
                <a:schemeClr val="tx2"/>
              </a:buClr>
              <a:buSzPct val="75000"/>
              <a:buFontTx/>
              <a:buNone/>
              <a:defRPr/>
            </a:pPr>
            <a:r>
              <a:rPr kumimoji="1" lang="en-US" altLang="zh-CN" sz="2400" dirty="0">
                <a:solidFill>
                  <a:srgbClr val="FF0000"/>
                </a:solidFill>
                <a:latin typeface="Tahoma" pitchFamily="34" charset="0"/>
              </a:rPr>
              <a:t>class</a:t>
            </a:r>
            <a:r>
              <a:rPr kumimoji="1" lang="en-US" altLang="zh-CN" sz="2400" dirty="0">
                <a:latin typeface="Tahoma" pitchFamily="34" charset="0"/>
              </a:rPr>
              <a:t> Stack</a:t>
            </a:r>
          </a:p>
          <a:p>
            <a:pPr eaLnBrk="0" hangingPunct="0">
              <a:buClr>
                <a:schemeClr val="tx2"/>
              </a:buClr>
              <a:buSzPct val="75000"/>
              <a:buFontTx/>
              <a:buNone/>
              <a:defRPr/>
            </a:pPr>
            <a:r>
              <a:rPr kumimoji="1" lang="en-US" altLang="zh-CN" sz="2400" dirty="0">
                <a:latin typeface="Tahoma" pitchFamily="34" charset="0"/>
              </a:rPr>
              <a:t> { </a:t>
            </a:r>
          </a:p>
          <a:p>
            <a:pPr eaLnBrk="0" hangingPunct="0">
              <a:buClr>
                <a:schemeClr val="tx2"/>
              </a:buClr>
              <a:buSzPct val="75000"/>
              <a:buFontTx/>
              <a:buNone/>
              <a:defRPr/>
            </a:pPr>
            <a:r>
              <a:rPr kumimoji="1" lang="en-US" altLang="zh-CN" sz="2400" dirty="0">
                <a:latin typeface="Tahoma" pitchFamily="34" charset="0"/>
              </a:rPr>
              <a:t>	 </a:t>
            </a:r>
            <a:r>
              <a:rPr kumimoji="1" lang="en-US" altLang="zh-CN" sz="2400" dirty="0">
                <a:latin typeface="Tahoma" pitchFamily="34" charset="0"/>
                <a:ea typeface="黑体" pitchFamily="2" charset="-122"/>
              </a:rPr>
              <a:t>Type</a:t>
            </a:r>
            <a:r>
              <a:rPr kumimoji="1" lang="en-US" altLang="zh-CN" sz="2400" dirty="0">
                <a:latin typeface="Tahoma" pitchFamily="34" charset="0"/>
              </a:rPr>
              <a:t>  data[100];	</a:t>
            </a:r>
            <a:r>
              <a:rPr kumimoji="1" lang="en-US" altLang="zh-CN" sz="2400" dirty="0">
                <a:solidFill>
                  <a:srgbClr val="008000"/>
                </a:solidFill>
                <a:latin typeface="Tahoma" pitchFamily="34" charset="0"/>
              </a:rPr>
              <a:t>//</a:t>
            </a:r>
            <a:r>
              <a:rPr kumimoji="1" lang="zh-CN" altLang="en-US" sz="2400" dirty="0">
                <a:solidFill>
                  <a:srgbClr val="008000"/>
                </a:solidFill>
                <a:latin typeface="Tahoma" pitchFamily="34" charset="0"/>
              </a:rPr>
              <a:t>注意这里的</a:t>
            </a:r>
            <a:r>
              <a:rPr kumimoji="1" lang="en-US" altLang="zh-CN" sz="2400" dirty="0">
                <a:solidFill>
                  <a:srgbClr val="008000"/>
                </a:solidFill>
                <a:latin typeface="Tahoma" pitchFamily="34" charset="0"/>
              </a:rPr>
              <a:t>Type</a:t>
            </a:r>
          </a:p>
          <a:p>
            <a:pPr eaLnBrk="0" hangingPunct="0">
              <a:buClr>
                <a:schemeClr val="tx2"/>
              </a:buClr>
              <a:buSzPct val="75000"/>
              <a:buFontTx/>
              <a:buNone/>
              <a:defRPr/>
            </a:pPr>
            <a:r>
              <a:rPr kumimoji="1" lang="en-US" altLang="zh-CN" sz="2400" dirty="0">
                <a:latin typeface="Tahoma" pitchFamily="34" charset="0"/>
              </a:rPr>
              <a:t>	</a:t>
            </a:r>
            <a:r>
              <a:rPr kumimoji="1" lang="en-US" altLang="zh-CN" sz="2400" dirty="0">
                <a:solidFill>
                  <a:schemeClr val="accent6">
                    <a:lumMod val="60000"/>
                    <a:lumOff val="40000"/>
                  </a:schemeClr>
                </a:solidFill>
                <a:latin typeface="Tahoma" pitchFamily="34" charset="0"/>
              </a:rPr>
              <a:t> </a:t>
            </a:r>
            <a:r>
              <a:rPr kumimoji="1" lang="en-US" altLang="zh-CN" sz="2400" dirty="0" err="1">
                <a:solidFill>
                  <a:srgbClr val="FF0000"/>
                </a:solidFill>
                <a:latin typeface="Tahoma" pitchFamily="34" charset="0"/>
              </a:rPr>
              <a:t>int</a:t>
            </a:r>
            <a:r>
              <a:rPr kumimoji="1" lang="en-US" altLang="zh-CN" sz="2400" dirty="0">
                <a:solidFill>
                  <a:schemeClr val="accent6">
                    <a:lumMod val="60000"/>
                    <a:lumOff val="40000"/>
                  </a:schemeClr>
                </a:solidFill>
                <a:latin typeface="Tahoma" pitchFamily="34" charset="0"/>
              </a:rPr>
              <a:t>  </a:t>
            </a:r>
            <a:r>
              <a:rPr kumimoji="1" lang="en-US" altLang="zh-CN" sz="2400" dirty="0">
                <a:latin typeface="Tahoma" pitchFamily="34" charset="0"/>
              </a:rPr>
              <a:t>top;</a:t>
            </a:r>
          </a:p>
          <a:p>
            <a:pPr eaLnBrk="0" hangingPunct="0">
              <a:buClr>
                <a:schemeClr val="tx2"/>
              </a:buClr>
              <a:buSzPct val="75000"/>
              <a:buFontTx/>
              <a:buNone/>
              <a:defRPr/>
            </a:pPr>
            <a:r>
              <a:rPr kumimoji="1" lang="en-US" altLang="zh-CN" sz="2400" dirty="0">
                <a:latin typeface="Tahoma" pitchFamily="34" charset="0"/>
              </a:rPr>
              <a:t> </a:t>
            </a:r>
            <a:r>
              <a:rPr kumimoji="1" lang="en-US" altLang="zh-CN" sz="2400" dirty="0">
                <a:solidFill>
                  <a:schemeClr val="folHlink"/>
                </a:solidFill>
                <a:latin typeface="Tahoma" pitchFamily="34" charset="0"/>
              </a:rPr>
              <a:t>public</a:t>
            </a:r>
            <a:r>
              <a:rPr kumimoji="1" lang="en-US" altLang="zh-CN" sz="2400" dirty="0">
                <a:latin typeface="Tahoma" pitchFamily="34" charset="0"/>
              </a:rPr>
              <a:t>:</a:t>
            </a:r>
          </a:p>
          <a:p>
            <a:pPr eaLnBrk="0" hangingPunct="0">
              <a:buClr>
                <a:schemeClr val="tx2"/>
              </a:buClr>
              <a:buSzPct val="75000"/>
              <a:buFontTx/>
              <a:buNone/>
              <a:defRPr/>
            </a:pPr>
            <a:r>
              <a:rPr kumimoji="1" lang="en-US" altLang="zh-CN" sz="2400" dirty="0">
                <a:latin typeface="Tahoma" pitchFamily="34" charset="0"/>
              </a:rPr>
              <a:t>	 Stack();			</a:t>
            </a:r>
            <a:r>
              <a:rPr kumimoji="1" lang="en-US" altLang="zh-CN" sz="2400" dirty="0">
                <a:solidFill>
                  <a:srgbClr val="008000"/>
                </a:solidFill>
                <a:latin typeface="Tahoma" pitchFamily="34" charset="0"/>
              </a:rPr>
              <a:t>//</a:t>
            </a:r>
            <a:r>
              <a:rPr kumimoji="1" lang="zh-CN" altLang="en-US" sz="2400" dirty="0">
                <a:solidFill>
                  <a:srgbClr val="008000"/>
                </a:solidFill>
                <a:latin typeface="Tahoma" pitchFamily="34" charset="0"/>
              </a:rPr>
              <a:t>构造函数</a:t>
            </a:r>
            <a:r>
              <a:rPr kumimoji="1" lang="zh-CN" altLang="en-US" sz="2400" dirty="0">
                <a:latin typeface="Tahoma" pitchFamily="34" charset="0"/>
              </a:rPr>
              <a:t>	</a:t>
            </a:r>
          </a:p>
          <a:p>
            <a:pPr eaLnBrk="0" hangingPunct="0">
              <a:buClr>
                <a:schemeClr val="tx2"/>
              </a:buClr>
              <a:buSzPct val="75000"/>
              <a:buFontTx/>
              <a:buNone/>
              <a:defRPr/>
            </a:pPr>
            <a:r>
              <a:rPr kumimoji="1" lang="zh-CN" altLang="en-US" sz="2400" dirty="0">
                <a:latin typeface="Tahoma" pitchFamily="34" charset="0"/>
              </a:rPr>
              <a:t>	 </a:t>
            </a:r>
            <a:r>
              <a:rPr kumimoji="1" lang="en-US" altLang="zh-CN" sz="2400" dirty="0">
                <a:solidFill>
                  <a:srgbClr val="FF0000"/>
                </a:solidFill>
                <a:latin typeface="Tahoma" pitchFamily="34" charset="0"/>
              </a:rPr>
              <a:t>void</a:t>
            </a:r>
            <a:r>
              <a:rPr kumimoji="1" lang="en-US" altLang="zh-CN" sz="2400" dirty="0">
                <a:latin typeface="Tahoma" pitchFamily="34" charset="0"/>
              </a:rPr>
              <a:t>  push(Type e);	</a:t>
            </a:r>
            <a:r>
              <a:rPr kumimoji="1" lang="en-US" altLang="zh-CN" sz="2400" dirty="0">
                <a:solidFill>
                  <a:srgbClr val="008000"/>
                </a:solidFill>
                <a:latin typeface="Tahoma" pitchFamily="34" charset="0"/>
              </a:rPr>
              <a:t>//</a:t>
            </a:r>
            <a:r>
              <a:rPr kumimoji="1" lang="zh-CN" altLang="en-US" sz="2400" dirty="0">
                <a:solidFill>
                  <a:srgbClr val="008000"/>
                </a:solidFill>
                <a:latin typeface="Tahoma" pitchFamily="34" charset="0"/>
              </a:rPr>
              <a:t>出栈</a:t>
            </a:r>
          </a:p>
          <a:p>
            <a:pPr eaLnBrk="0" hangingPunct="0">
              <a:buClr>
                <a:schemeClr val="tx2"/>
              </a:buClr>
              <a:buSzPct val="75000"/>
              <a:buFontTx/>
              <a:buNone/>
              <a:defRPr/>
            </a:pPr>
            <a:r>
              <a:rPr kumimoji="1" lang="zh-CN" altLang="en-US" sz="2400" dirty="0">
                <a:latin typeface="Tahoma" pitchFamily="34" charset="0"/>
              </a:rPr>
              <a:t>	 </a:t>
            </a:r>
            <a:r>
              <a:rPr kumimoji="1" lang="en-US" altLang="zh-CN" sz="2400" dirty="0">
                <a:latin typeface="Tahoma" pitchFamily="34" charset="0"/>
              </a:rPr>
              <a:t>Type  pop();		</a:t>
            </a:r>
            <a:r>
              <a:rPr kumimoji="1" lang="en-US" altLang="zh-CN" sz="2400" dirty="0">
                <a:solidFill>
                  <a:srgbClr val="008000"/>
                </a:solidFill>
                <a:latin typeface="Tahoma" pitchFamily="34" charset="0"/>
              </a:rPr>
              <a:t>//</a:t>
            </a:r>
            <a:r>
              <a:rPr kumimoji="1" lang="zh-CN" altLang="en-US" sz="2400" dirty="0">
                <a:solidFill>
                  <a:srgbClr val="008000"/>
                </a:solidFill>
                <a:latin typeface="Tahoma" pitchFamily="34" charset="0"/>
              </a:rPr>
              <a:t>入栈</a:t>
            </a:r>
          </a:p>
          <a:p>
            <a:pPr eaLnBrk="0" hangingPunct="0">
              <a:buClr>
                <a:schemeClr val="tx2"/>
              </a:buClr>
              <a:buSzPct val="75000"/>
              <a:buFontTx/>
              <a:buNone/>
              <a:defRPr/>
            </a:pPr>
            <a:r>
              <a:rPr kumimoji="1" lang="zh-CN" altLang="en-US" sz="2400" dirty="0">
                <a:latin typeface="Tahoma" pitchFamily="34" charset="0"/>
              </a:rPr>
              <a:t> </a:t>
            </a:r>
            <a:r>
              <a:rPr kumimoji="1" lang="en-US" altLang="zh-CN" sz="2400" dirty="0">
                <a:latin typeface="Tahoma" pitchFamily="34" charset="0"/>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Tree>
    <p:extLst>
      <p:ext uri="{BB962C8B-B14F-4D97-AF65-F5344CB8AC3E}">
        <p14:creationId xmlns:p14="http://schemas.microsoft.com/office/powerpoint/2010/main" val="3484430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853599" y="1053530"/>
            <a:ext cx="7774199" cy="53288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eaLnBrk="0" hangingPunct="0">
              <a:buClr>
                <a:schemeClr val="tx2"/>
              </a:buClr>
              <a:buSzPct val="75000"/>
              <a:buFontTx/>
              <a:buNone/>
              <a:defRPr/>
            </a:pPr>
            <a:r>
              <a:rPr kumimoji="1" lang="en-US" altLang="zh-CN" sz="2400" b="0" dirty="0">
                <a:solidFill>
                  <a:srgbClr val="FF0000"/>
                </a:solidFill>
                <a:latin typeface="Tahoma" pitchFamily="34" charset="0"/>
              </a:rPr>
              <a:t>template</a:t>
            </a:r>
            <a:r>
              <a:rPr kumimoji="1" lang="en-US" altLang="zh-CN" sz="2400" b="0" dirty="0">
                <a:latin typeface="Tahoma" pitchFamily="34" charset="0"/>
              </a:rPr>
              <a:t>&lt;</a:t>
            </a:r>
            <a:r>
              <a:rPr kumimoji="1" lang="en-US" altLang="zh-CN" sz="2400" b="0" dirty="0">
                <a:solidFill>
                  <a:srgbClr val="FF0000"/>
                </a:solidFill>
                <a:latin typeface="Tahoma" pitchFamily="34" charset="0"/>
              </a:rPr>
              <a:t>class</a:t>
            </a:r>
            <a:r>
              <a:rPr kumimoji="1" lang="en-US" altLang="zh-CN" sz="2400" b="0" dirty="0">
                <a:solidFill>
                  <a:schemeClr val="accent6"/>
                </a:solidFill>
                <a:latin typeface="Tahoma" pitchFamily="34" charset="0"/>
              </a:rPr>
              <a:t> </a:t>
            </a:r>
            <a:r>
              <a:rPr kumimoji="1" lang="en-US" altLang="zh-CN" sz="2400" b="0" dirty="0">
                <a:latin typeface="Tahoma" pitchFamily="34" charset="0"/>
              </a:rPr>
              <a:t>Type&gt;</a:t>
            </a:r>
          </a:p>
          <a:p>
            <a:pPr eaLnBrk="0" hangingPunct="0">
              <a:buClr>
                <a:schemeClr val="tx2"/>
              </a:buClr>
              <a:buSzPct val="75000"/>
              <a:buFontTx/>
              <a:buNone/>
              <a:defRPr/>
            </a:pPr>
            <a:r>
              <a:rPr kumimoji="1" lang="en-US" altLang="zh-CN" sz="2400" b="0" dirty="0">
                <a:latin typeface="Tahoma" pitchFamily="34" charset="0"/>
              </a:rPr>
              <a:t>Stack&lt;Type&gt;::Stack()</a:t>
            </a:r>
          </a:p>
          <a:p>
            <a:pPr eaLnBrk="0" hangingPunct="0">
              <a:buClr>
                <a:schemeClr val="tx2"/>
              </a:buClr>
              <a:buSzPct val="75000"/>
              <a:buFontTx/>
              <a:buNone/>
              <a:defRPr/>
            </a:pPr>
            <a:r>
              <a:rPr kumimoji="1" lang="en-US" altLang="zh-CN" sz="2400" b="0" dirty="0">
                <a:latin typeface="Tahoma" pitchFamily="34" charset="0"/>
              </a:rPr>
              <a:t> { 	top=0;	}</a:t>
            </a:r>
          </a:p>
          <a:p>
            <a:pPr eaLnBrk="0" hangingPunct="0">
              <a:buClr>
                <a:schemeClr val="tx2"/>
              </a:buClr>
              <a:buSzPct val="75000"/>
              <a:buFontTx/>
              <a:buNone/>
              <a:defRPr/>
            </a:pPr>
            <a:r>
              <a:rPr kumimoji="1" lang="en-US" altLang="zh-CN" sz="2400" b="0" dirty="0">
                <a:solidFill>
                  <a:srgbClr val="FF0000"/>
                </a:solidFill>
                <a:latin typeface="Tahoma" pitchFamily="34" charset="0"/>
              </a:rPr>
              <a:t>template</a:t>
            </a:r>
            <a:r>
              <a:rPr kumimoji="1" lang="en-US" altLang="zh-CN" sz="2400" b="0" dirty="0">
                <a:latin typeface="Tahoma" pitchFamily="34" charset="0"/>
                <a:ea typeface="黑体" pitchFamily="2" charset="-122"/>
              </a:rPr>
              <a:t>&lt;</a:t>
            </a:r>
            <a:r>
              <a:rPr kumimoji="1" lang="en-US" altLang="zh-CN" sz="2400" b="0" dirty="0">
                <a:solidFill>
                  <a:srgbClr val="FF0000"/>
                </a:solidFill>
                <a:latin typeface="Tahoma" pitchFamily="34" charset="0"/>
              </a:rPr>
              <a:t>class</a:t>
            </a:r>
            <a:r>
              <a:rPr kumimoji="1" lang="en-US" altLang="zh-CN" sz="2400" b="0" dirty="0">
                <a:latin typeface="Tahoma" pitchFamily="34" charset="0"/>
                <a:ea typeface="黑体" pitchFamily="2" charset="-122"/>
              </a:rPr>
              <a:t> Type&gt;</a:t>
            </a:r>
          </a:p>
          <a:p>
            <a:pPr eaLnBrk="0" hangingPunct="0">
              <a:buClr>
                <a:schemeClr val="tx2"/>
              </a:buClr>
              <a:buSzPct val="75000"/>
              <a:buFontTx/>
              <a:buNone/>
              <a:defRPr/>
            </a:pPr>
            <a:r>
              <a:rPr kumimoji="1" lang="en-US" altLang="zh-CN" sz="2400" b="0" dirty="0">
                <a:solidFill>
                  <a:schemeClr val="folHlink"/>
                </a:solidFill>
                <a:latin typeface="Tahoma" pitchFamily="34" charset="0"/>
                <a:ea typeface="黑体" pitchFamily="2" charset="-122"/>
              </a:rPr>
              <a:t>void </a:t>
            </a:r>
            <a:r>
              <a:rPr kumimoji="1" lang="en-US" altLang="zh-CN" sz="2400" b="0" dirty="0">
                <a:latin typeface="Tahoma" pitchFamily="34" charset="0"/>
                <a:ea typeface="黑体" pitchFamily="2" charset="-122"/>
              </a:rPr>
              <a:t>Stack&lt;Type&gt;::push(Type e)</a:t>
            </a:r>
          </a:p>
          <a:p>
            <a:pPr eaLnBrk="0" hangingPunct="0">
              <a:buClr>
                <a:schemeClr val="tx2"/>
              </a:buClr>
              <a:buSzPct val="75000"/>
              <a:buFontTx/>
              <a:buNone/>
              <a:defRPr/>
            </a:pPr>
            <a:r>
              <a:rPr kumimoji="1" lang="en-US" altLang="zh-CN" sz="2400" b="0" dirty="0">
                <a:latin typeface="Tahoma" pitchFamily="34" charset="0"/>
                <a:ea typeface="黑体" pitchFamily="2" charset="-122"/>
              </a:rPr>
              <a:t> { 	data[top++]=e;	}</a:t>
            </a:r>
          </a:p>
          <a:p>
            <a:pPr eaLnBrk="0" hangingPunct="0">
              <a:buClr>
                <a:schemeClr val="tx2"/>
              </a:buClr>
              <a:buSzPct val="75000"/>
              <a:buFontTx/>
              <a:buNone/>
              <a:defRPr/>
            </a:pPr>
            <a:r>
              <a:rPr kumimoji="1" lang="en-US" altLang="zh-CN" sz="2400" b="0" dirty="0">
                <a:solidFill>
                  <a:srgbClr val="FF0000"/>
                </a:solidFill>
                <a:latin typeface="Tahoma" pitchFamily="34" charset="0"/>
              </a:rPr>
              <a:t>template</a:t>
            </a:r>
            <a:r>
              <a:rPr kumimoji="1" lang="en-US" altLang="zh-CN" sz="2400" b="0" dirty="0">
                <a:latin typeface="Tahoma" pitchFamily="34" charset="0"/>
                <a:ea typeface="黑体" pitchFamily="2" charset="-122"/>
              </a:rPr>
              <a:t>&lt;</a:t>
            </a:r>
            <a:r>
              <a:rPr kumimoji="1" lang="en-US" altLang="zh-CN" sz="2400" b="0" dirty="0">
                <a:solidFill>
                  <a:srgbClr val="FF0000"/>
                </a:solidFill>
                <a:latin typeface="Tahoma" pitchFamily="34" charset="0"/>
              </a:rPr>
              <a:t>class</a:t>
            </a:r>
            <a:r>
              <a:rPr kumimoji="1" lang="en-US" altLang="zh-CN" sz="2400" b="0" dirty="0">
                <a:latin typeface="Tahoma" pitchFamily="34" charset="0"/>
                <a:ea typeface="黑体" pitchFamily="2" charset="-122"/>
              </a:rPr>
              <a:t> Type&gt;</a:t>
            </a:r>
          </a:p>
          <a:p>
            <a:pPr eaLnBrk="0" hangingPunct="0">
              <a:buClr>
                <a:schemeClr val="tx2"/>
              </a:buClr>
              <a:buSzPct val="75000"/>
              <a:buFontTx/>
              <a:buNone/>
              <a:defRPr/>
            </a:pPr>
            <a:r>
              <a:rPr kumimoji="1" lang="en-US" altLang="zh-CN" sz="2400" b="0" dirty="0">
                <a:latin typeface="Tahoma" pitchFamily="34" charset="0"/>
                <a:ea typeface="黑体" pitchFamily="2" charset="-122"/>
              </a:rPr>
              <a:t>Type</a:t>
            </a:r>
            <a:r>
              <a:rPr kumimoji="1" lang="en-US" altLang="zh-CN" sz="2400" b="0" dirty="0">
                <a:solidFill>
                  <a:schemeClr val="folHlink"/>
                </a:solidFill>
                <a:latin typeface="Tahoma" pitchFamily="34" charset="0"/>
                <a:ea typeface="黑体" pitchFamily="2" charset="-122"/>
              </a:rPr>
              <a:t> </a:t>
            </a:r>
            <a:r>
              <a:rPr kumimoji="1" lang="en-US" altLang="zh-CN" sz="2400" b="0" dirty="0">
                <a:latin typeface="Tahoma" pitchFamily="34" charset="0"/>
                <a:ea typeface="黑体" pitchFamily="2" charset="-122"/>
              </a:rPr>
              <a:t>Stack&lt;Type&gt;::pop()</a:t>
            </a:r>
          </a:p>
          <a:p>
            <a:pPr eaLnBrk="0" hangingPunct="0">
              <a:buClr>
                <a:schemeClr val="tx2"/>
              </a:buClr>
              <a:buSzPct val="75000"/>
              <a:buFontTx/>
              <a:buNone/>
              <a:defRPr/>
            </a:pPr>
            <a:r>
              <a:rPr kumimoji="1" lang="en-US" altLang="zh-CN" sz="2400" b="0" dirty="0">
                <a:latin typeface="Tahoma" pitchFamily="34" charset="0"/>
                <a:ea typeface="黑体" pitchFamily="2" charset="-122"/>
              </a:rPr>
              <a:t> { 	</a:t>
            </a:r>
            <a:endParaRPr kumimoji="1" lang="en-US" altLang="zh-CN" sz="2400" b="0" dirty="0" smtClean="0">
              <a:latin typeface="Tahoma" pitchFamily="34" charset="0"/>
              <a:ea typeface="黑体" pitchFamily="2" charset="-122"/>
            </a:endParaRPr>
          </a:p>
          <a:p>
            <a:pPr eaLnBrk="0" hangingPunct="0">
              <a:buClr>
                <a:schemeClr val="tx2"/>
              </a:buClr>
              <a:buSzPct val="75000"/>
              <a:buFontTx/>
              <a:buNone/>
              <a:defRPr/>
            </a:pPr>
            <a:r>
              <a:rPr kumimoji="1" lang="en-US" altLang="zh-CN" sz="2400" b="0" dirty="0">
                <a:solidFill>
                  <a:schemeClr val="folHlink"/>
                </a:solidFill>
                <a:latin typeface="Tahoma" pitchFamily="34" charset="0"/>
                <a:ea typeface="黑体" pitchFamily="2" charset="-122"/>
              </a:rPr>
              <a:t> </a:t>
            </a:r>
            <a:r>
              <a:rPr kumimoji="1" lang="en-US" altLang="zh-CN" sz="2400" b="0" dirty="0" smtClean="0">
                <a:solidFill>
                  <a:schemeClr val="folHlink"/>
                </a:solidFill>
                <a:latin typeface="Tahoma" pitchFamily="34" charset="0"/>
                <a:ea typeface="黑体" pitchFamily="2" charset="-122"/>
              </a:rPr>
              <a:t>      </a:t>
            </a:r>
            <a:r>
              <a:rPr kumimoji="1" lang="en-US" altLang="zh-CN" sz="2400" b="0" dirty="0" smtClean="0">
                <a:solidFill>
                  <a:srgbClr val="FF0000"/>
                </a:solidFill>
                <a:latin typeface="Tahoma" pitchFamily="34" charset="0"/>
                <a:ea typeface="黑体" pitchFamily="2" charset="-122"/>
              </a:rPr>
              <a:t>return</a:t>
            </a:r>
            <a:r>
              <a:rPr kumimoji="1" lang="en-US" altLang="zh-CN" sz="2400" b="0" dirty="0" smtClean="0">
                <a:latin typeface="Tahoma" pitchFamily="34" charset="0"/>
                <a:ea typeface="黑体" pitchFamily="2" charset="-122"/>
              </a:rPr>
              <a:t> </a:t>
            </a:r>
            <a:r>
              <a:rPr kumimoji="1" lang="en-US" altLang="zh-CN" sz="2400" b="0" dirty="0">
                <a:latin typeface="Tahoma" pitchFamily="34" charset="0"/>
                <a:ea typeface="黑体" pitchFamily="2" charset="-122"/>
              </a:rPr>
              <a:t>data[--top];	</a:t>
            </a:r>
            <a:endParaRPr kumimoji="1" lang="en-US" altLang="zh-CN" sz="2400" b="0" dirty="0" smtClean="0">
              <a:latin typeface="Tahoma" pitchFamily="34" charset="0"/>
              <a:ea typeface="黑体" pitchFamily="2" charset="-122"/>
            </a:endParaRPr>
          </a:p>
          <a:p>
            <a:pPr eaLnBrk="0" hangingPunct="0">
              <a:buClr>
                <a:schemeClr val="tx2"/>
              </a:buClr>
              <a:buSzPct val="75000"/>
              <a:buFontTx/>
              <a:buNone/>
              <a:defRPr/>
            </a:pPr>
            <a:r>
              <a:rPr kumimoji="1" lang="en-US" altLang="zh-CN" sz="2400" b="0" dirty="0" smtClean="0">
                <a:latin typeface="Tahoma" pitchFamily="34" charset="0"/>
                <a:ea typeface="黑体" pitchFamily="2" charset="-122"/>
              </a:rPr>
              <a:t>}</a:t>
            </a:r>
            <a:endParaRPr kumimoji="1" lang="en-US" altLang="zh-CN" sz="2400" b="0" dirty="0">
              <a:latin typeface="Tahoma" pitchFamily="34" charset="0"/>
              <a:ea typeface="黑体" pitchFamily="2" charset="-122"/>
            </a:endParaRPr>
          </a:p>
          <a:p>
            <a:pPr eaLnBrk="0" hangingPunct="0">
              <a:buClr>
                <a:schemeClr val="tx2"/>
              </a:buClr>
              <a:buSzPct val="75000"/>
              <a:buFontTx/>
              <a:buNone/>
              <a:defRPr/>
            </a:pPr>
            <a:endParaRPr kumimoji="1" lang="en-US" altLang="zh-CN" sz="2400" dirty="0">
              <a:latin typeface="Tahoma" pitchFamily="34" charset="0"/>
              <a:ea typeface="黑体" pitchFamily="2" charset="-122"/>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Tree>
    <p:extLst>
      <p:ext uri="{BB962C8B-B14F-4D97-AF65-F5344CB8AC3E}">
        <p14:creationId xmlns:p14="http://schemas.microsoft.com/office/powerpoint/2010/main" val="29582329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710496" y="1529287"/>
            <a:ext cx="7774199" cy="470881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eaLnBrk="0" hangingPunct="0">
              <a:buClr>
                <a:schemeClr val="tx2"/>
              </a:buClr>
              <a:buSzPct val="75000"/>
              <a:buFontTx/>
              <a:buNone/>
              <a:defRPr/>
            </a:pPr>
            <a:r>
              <a:rPr kumimoji="1" lang="en-US" altLang="zh-CN" sz="2400" b="0" dirty="0">
                <a:solidFill>
                  <a:schemeClr val="folHlink"/>
                </a:solidFill>
                <a:latin typeface="Tahoma" pitchFamily="34" charset="0"/>
              </a:rPr>
              <a:t>void </a:t>
            </a:r>
            <a:r>
              <a:rPr kumimoji="1" lang="en-US" altLang="zh-CN" sz="2400" b="0" dirty="0">
                <a:latin typeface="Tahoma" pitchFamily="34" charset="0"/>
              </a:rPr>
              <a:t>main()</a:t>
            </a:r>
          </a:p>
          <a:p>
            <a:pPr eaLnBrk="0" hangingPunct="0">
              <a:buClr>
                <a:schemeClr val="tx2"/>
              </a:buClr>
              <a:buSzPct val="75000"/>
              <a:buFontTx/>
              <a:buNone/>
              <a:defRPr/>
            </a:pPr>
            <a:r>
              <a:rPr kumimoji="1" lang="en-US" altLang="zh-CN" sz="2400" b="0" dirty="0">
                <a:latin typeface="Tahoma" pitchFamily="34" charset="0"/>
              </a:rPr>
              <a:t> { 	</a:t>
            </a:r>
          </a:p>
          <a:p>
            <a:pPr eaLnBrk="0" hangingPunct="0">
              <a:buClr>
                <a:schemeClr val="tx2"/>
              </a:buClr>
              <a:buSzPct val="75000"/>
              <a:buFontTx/>
              <a:buNone/>
              <a:defRPr/>
            </a:pPr>
            <a:r>
              <a:rPr kumimoji="1" lang="en-US" altLang="zh-CN" sz="2400" b="0" dirty="0">
                <a:latin typeface="Tahoma" pitchFamily="34" charset="0"/>
                <a:ea typeface="黑体" pitchFamily="2" charset="-122"/>
              </a:rPr>
              <a:t> 	  Stack&lt;</a:t>
            </a:r>
            <a:r>
              <a:rPr kumimoji="1" lang="en-US" altLang="zh-CN" sz="2400" b="0" dirty="0">
                <a:solidFill>
                  <a:schemeClr val="accent6"/>
                </a:solidFill>
                <a:latin typeface="Tahoma" pitchFamily="34" charset="0"/>
              </a:rPr>
              <a:t>char</a:t>
            </a:r>
            <a:r>
              <a:rPr kumimoji="1" lang="en-US" altLang="zh-CN" sz="2400" b="0" dirty="0">
                <a:latin typeface="Tahoma" pitchFamily="34" charset="0"/>
                <a:ea typeface="黑体" pitchFamily="2" charset="-122"/>
              </a:rPr>
              <a:t>&gt; s1;  	</a:t>
            </a:r>
            <a:r>
              <a:rPr kumimoji="1" lang="en-US" altLang="zh-CN" sz="2400" b="0" dirty="0">
                <a:solidFill>
                  <a:srgbClr val="008000"/>
                </a:solidFill>
                <a:latin typeface="Tahoma" pitchFamily="34" charset="0"/>
                <a:ea typeface="黑体" pitchFamily="2" charset="-122"/>
              </a:rPr>
              <a:t>//</a:t>
            </a:r>
            <a:r>
              <a:rPr kumimoji="1" lang="zh-CN" altLang="en-US" sz="2400" b="0" dirty="0">
                <a:solidFill>
                  <a:srgbClr val="008000"/>
                </a:solidFill>
                <a:latin typeface="Tahoma" pitchFamily="34" charset="0"/>
                <a:ea typeface="黑体" pitchFamily="2" charset="-122"/>
              </a:rPr>
              <a:t>模板类</a:t>
            </a:r>
            <a:r>
              <a:rPr kumimoji="1" lang="en-US" altLang="zh-CN" sz="2400" b="0" dirty="0">
                <a:solidFill>
                  <a:srgbClr val="008000"/>
                </a:solidFill>
                <a:latin typeface="Tahoma" pitchFamily="34" charset="0"/>
                <a:ea typeface="黑体" pitchFamily="2" charset="-122"/>
              </a:rPr>
              <a:t>Stack&lt;char&gt;</a:t>
            </a:r>
          </a:p>
          <a:p>
            <a:pPr eaLnBrk="0" hangingPunct="0">
              <a:buClr>
                <a:schemeClr val="tx2"/>
              </a:buClr>
              <a:buSzPct val="75000"/>
              <a:buFontTx/>
              <a:buNone/>
              <a:defRPr/>
            </a:pPr>
            <a:r>
              <a:rPr kumimoji="1" lang="en-US" altLang="zh-CN" sz="2400" b="0" dirty="0">
                <a:latin typeface="Tahoma" pitchFamily="34" charset="0"/>
                <a:ea typeface="黑体" pitchFamily="2" charset="-122"/>
              </a:rPr>
              <a:t>	  Stack&lt;</a:t>
            </a:r>
            <a:r>
              <a:rPr kumimoji="1" lang="en-US" altLang="zh-CN" sz="2400" b="0" dirty="0" err="1">
                <a:solidFill>
                  <a:schemeClr val="accent6"/>
                </a:solidFill>
                <a:latin typeface="Tahoma" pitchFamily="34" charset="0"/>
              </a:rPr>
              <a:t>int</a:t>
            </a:r>
            <a:r>
              <a:rPr kumimoji="1" lang="en-US" altLang="zh-CN" sz="2400" b="0" dirty="0">
                <a:latin typeface="Tahoma" pitchFamily="34" charset="0"/>
                <a:ea typeface="黑体" pitchFamily="2" charset="-122"/>
              </a:rPr>
              <a:t>&gt; s2;    	</a:t>
            </a:r>
            <a:r>
              <a:rPr kumimoji="1" lang="en-US" altLang="zh-CN" sz="2400" b="0" dirty="0">
                <a:solidFill>
                  <a:srgbClr val="008000"/>
                </a:solidFill>
                <a:latin typeface="Tahoma" pitchFamily="34" charset="0"/>
                <a:ea typeface="黑体" pitchFamily="2" charset="-122"/>
              </a:rPr>
              <a:t>//</a:t>
            </a:r>
            <a:r>
              <a:rPr kumimoji="1" lang="zh-CN" altLang="en-US" sz="2400" b="0" dirty="0">
                <a:solidFill>
                  <a:srgbClr val="008000"/>
                </a:solidFill>
                <a:latin typeface="Tahoma" pitchFamily="34" charset="0"/>
                <a:ea typeface="黑体" pitchFamily="2" charset="-122"/>
              </a:rPr>
              <a:t>模板类</a:t>
            </a:r>
            <a:r>
              <a:rPr kumimoji="1" lang="en-US" altLang="zh-CN" sz="2400" b="0" dirty="0">
                <a:solidFill>
                  <a:srgbClr val="008000"/>
                </a:solidFill>
                <a:latin typeface="Tahoma" pitchFamily="34" charset="0"/>
                <a:ea typeface="黑体" pitchFamily="2" charset="-122"/>
              </a:rPr>
              <a:t>Stack&lt;</a:t>
            </a:r>
            <a:r>
              <a:rPr kumimoji="1" lang="en-US" altLang="zh-CN" sz="2400" b="0" dirty="0" err="1">
                <a:solidFill>
                  <a:srgbClr val="008000"/>
                </a:solidFill>
                <a:latin typeface="Tahoma" pitchFamily="34" charset="0"/>
                <a:ea typeface="黑体" pitchFamily="2" charset="-122"/>
              </a:rPr>
              <a:t>int</a:t>
            </a:r>
            <a:r>
              <a:rPr kumimoji="1" lang="en-US" altLang="zh-CN" sz="2400" b="0" dirty="0">
                <a:solidFill>
                  <a:srgbClr val="008000"/>
                </a:solidFill>
                <a:latin typeface="Tahoma" pitchFamily="34" charset="0"/>
                <a:ea typeface="黑体" pitchFamily="2" charset="-122"/>
              </a:rPr>
              <a:t>&gt;</a:t>
            </a:r>
          </a:p>
          <a:p>
            <a:pPr eaLnBrk="0" hangingPunct="0">
              <a:buClr>
                <a:schemeClr val="tx2"/>
              </a:buClr>
              <a:buSzPct val="75000"/>
              <a:buFontTx/>
              <a:buNone/>
              <a:defRPr/>
            </a:pPr>
            <a:r>
              <a:rPr kumimoji="1" lang="en-US" altLang="zh-CN" sz="2400" b="0" dirty="0">
                <a:latin typeface="Tahoma" pitchFamily="34" charset="0"/>
                <a:ea typeface="黑体" pitchFamily="2" charset="-122"/>
              </a:rPr>
              <a:t>	  s1.push(‘a’);</a:t>
            </a:r>
          </a:p>
          <a:p>
            <a:pPr eaLnBrk="0" hangingPunct="0">
              <a:buClr>
                <a:schemeClr val="tx2"/>
              </a:buClr>
              <a:buSzPct val="75000"/>
              <a:buFontTx/>
              <a:buNone/>
              <a:defRPr/>
            </a:pPr>
            <a:r>
              <a:rPr kumimoji="1" lang="en-US" altLang="zh-CN" sz="2400" b="0" dirty="0">
                <a:latin typeface="Tahoma" pitchFamily="34" charset="0"/>
                <a:ea typeface="黑体" pitchFamily="2" charset="-122"/>
              </a:rPr>
              <a:t>	  s2.push(56);</a:t>
            </a:r>
          </a:p>
          <a:p>
            <a:pPr eaLnBrk="0" hangingPunct="0">
              <a:buClr>
                <a:schemeClr val="tx2"/>
              </a:buClr>
              <a:buSzPct val="75000"/>
              <a:buFontTx/>
              <a:buNone/>
              <a:defRPr/>
            </a:pPr>
            <a:r>
              <a:rPr kumimoji="1" lang="en-US" altLang="zh-CN" sz="2400" b="0" dirty="0">
                <a:latin typeface="Tahoma" pitchFamily="34" charset="0"/>
                <a:ea typeface="黑体" pitchFamily="2" charset="-122"/>
              </a:rPr>
              <a:t>	  s2.push(89);</a:t>
            </a:r>
          </a:p>
          <a:p>
            <a:pPr eaLnBrk="0" hangingPunct="0">
              <a:buClr>
                <a:schemeClr val="tx2"/>
              </a:buClr>
              <a:buSzPct val="75000"/>
              <a:buFontTx/>
              <a:buNone/>
              <a:defRPr/>
            </a:pPr>
            <a:r>
              <a:rPr kumimoji="1" lang="en-US" altLang="zh-CN" sz="2400" b="0" dirty="0">
                <a:latin typeface="Tahoma" pitchFamily="34" charset="0"/>
                <a:ea typeface="黑体" pitchFamily="2" charset="-122"/>
              </a:rPr>
              <a:t>	  </a:t>
            </a:r>
            <a:r>
              <a:rPr kumimoji="1" lang="en-US" altLang="zh-CN" sz="2400" b="0" dirty="0" err="1">
                <a:latin typeface="Tahoma" pitchFamily="34" charset="0"/>
                <a:ea typeface="黑体" pitchFamily="2" charset="-122"/>
              </a:rPr>
              <a:t>cout</a:t>
            </a:r>
            <a:r>
              <a:rPr kumimoji="1" lang="en-US" altLang="zh-CN" sz="2400" b="0" dirty="0">
                <a:latin typeface="Tahoma" pitchFamily="34" charset="0"/>
                <a:ea typeface="黑体" pitchFamily="2" charset="-122"/>
              </a:rPr>
              <a:t>&lt;&lt;s1.pop()&lt;&lt;</a:t>
            </a:r>
            <a:r>
              <a:rPr kumimoji="1" lang="en-US" altLang="zh-CN" sz="2400" b="0" dirty="0" err="1">
                <a:latin typeface="Tahoma" pitchFamily="34" charset="0"/>
                <a:ea typeface="黑体" pitchFamily="2" charset="-122"/>
              </a:rPr>
              <a:t>endl</a:t>
            </a:r>
            <a:r>
              <a:rPr kumimoji="1" lang="en-US" altLang="zh-CN" sz="2400" b="0" dirty="0">
                <a:latin typeface="Tahoma" pitchFamily="34" charset="0"/>
                <a:ea typeface="黑体" pitchFamily="2" charset="-122"/>
              </a:rPr>
              <a:t>;</a:t>
            </a:r>
          </a:p>
          <a:p>
            <a:pPr eaLnBrk="0" hangingPunct="0">
              <a:buClr>
                <a:schemeClr val="tx2"/>
              </a:buClr>
              <a:buSzPct val="75000"/>
              <a:buFontTx/>
              <a:buNone/>
              <a:defRPr/>
            </a:pPr>
            <a:r>
              <a:rPr kumimoji="1" lang="en-US" altLang="zh-CN" sz="2400" b="0" dirty="0">
                <a:latin typeface="Tahoma" pitchFamily="34" charset="0"/>
                <a:ea typeface="黑体" pitchFamily="2" charset="-122"/>
              </a:rPr>
              <a:t>	  </a:t>
            </a:r>
            <a:r>
              <a:rPr kumimoji="1" lang="en-US" altLang="zh-CN" sz="2400" b="0" dirty="0" err="1">
                <a:latin typeface="Tahoma" pitchFamily="34" charset="0"/>
                <a:ea typeface="黑体" pitchFamily="2" charset="-122"/>
              </a:rPr>
              <a:t>cout</a:t>
            </a:r>
            <a:r>
              <a:rPr kumimoji="1" lang="en-US" altLang="zh-CN" sz="2400" b="0" dirty="0">
                <a:latin typeface="Tahoma" pitchFamily="34" charset="0"/>
                <a:ea typeface="黑体" pitchFamily="2" charset="-122"/>
              </a:rPr>
              <a:t>&lt;&lt;s2.pop()&lt;&lt;</a:t>
            </a:r>
            <a:r>
              <a:rPr kumimoji="1" lang="en-US" altLang="zh-CN" sz="2400" b="0" dirty="0" err="1">
                <a:latin typeface="Tahoma" pitchFamily="34" charset="0"/>
                <a:ea typeface="黑体" pitchFamily="2" charset="-122"/>
              </a:rPr>
              <a:t>endl</a:t>
            </a:r>
            <a:r>
              <a:rPr kumimoji="1" lang="en-US" altLang="zh-CN" sz="2400" b="0" dirty="0">
                <a:latin typeface="Tahoma" pitchFamily="34" charset="0"/>
                <a:ea typeface="黑体" pitchFamily="2" charset="-122"/>
              </a:rPr>
              <a:t>;</a:t>
            </a:r>
          </a:p>
          <a:p>
            <a:pPr eaLnBrk="0" hangingPunct="0">
              <a:buClr>
                <a:schemeClr val="tx2"/>
              </a:buClr>
              <a:buSzPct val="75000"/>
              <a:buFontTx/>
              <a:buNone/>
              <a:defRPr/>
            </a:pPr>
            <a:r>
              <a:rPr kumimoji="1" lang="en-US" altLang="zh-CN" sz="2400" b="0" dirty="0">
                <a:latin typeface="Tahoma" pitchFamily="34" charset="0"/>
                <a:ea typeface="黑体" pitchFamily="2" charset="-122"/>
              </a:rPr>
              <a:t>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Tree>
    <p:extLst>
      <p:ext uri="{BB962C8B-B14F-4D97-AF65-F5344CB8AC3E}">
        <p14:creationId xmlns:p14="http://schemas.microsoft.com/office/powerpoint/2010/main" val="32582160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19" y="1341561"/>
            <a:ext cx="11665297" cy="445415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lang="zh-CN" altLang="en-US" sz="2801" b="0" dirty="0">
                <a:latin typeface="方正姚体" pitchFamily="2" charset="-122"/>
              </a:rPr>
              <a:t>在类定义体外定义成员函数时，若此成员函数</a:t>
            </a:r>
            <a:r>
              <a:rPr lang="zh-CN" altLang="en-US" sz="2801" b="0" dirty="0" smtClean="0">
                <a:latin typeface="方正姚体" pitchFamily="2" charset="-122"/>
              </a:rPr>
              <a:t>中有</a:t>
            </a:r>
            <a:r>
              <a:rPr lang="zh-CN" altLang="en-US" sz="2801" b="0" dirty="0">
                <a:latin typeface="方正姚体" pitchFamily="2" charset="-122"/>
              </a:rPr>
              <a:t>类型参数存在，则需要在函数体外进行模板</a:t>
            </a:r>
            <a:r>
              <a:rPr lang="zh-CN" altLang="en-US" sz="2801" b="0" dirty="0" smtClean="0">
                <a:latin typeface="方正姚体" pitchFamily="2" charset="-122"/>
              </a:rPr>
              <a:t>声明</a:t>
            </a:r>
            <a:r>
              <a:rPr lang="zh-CN" altLang="en-US" sz="2801" b="0" dirty="0">
                <a:latin typeface="方正姚体" pitchFamily="2" charset="-122"/>
              </a:rPr>
              <a:t>，并且在函数名前的类名后缀上</a:t>
            </a:r>
            <a:r>
              <a:rPr lang="zh-CN" altLang="en-US" sz="2801" b="0" dirty="0">
                <a:latin typeface="Haettenschweiler"/>
              </a:rPr>
              <a:t>“</a:t>
            </a:r>
            <a:r>
              <a:rPr lang="en-US" altLang="zh-CN" sz="2801" b="0" dirty="0">
                <a:latin typeface="方正姚体" pitchFamily="2" charset="-122"/>
              </a:rPr>
              <a:t>&lt;T&gt;</a:t>
            </a:r>
            <a:r>
              <a:rPr lang="en-US" altLang="zh-CN" sz="2801" b="0" dirty="0">
                <a:latin typeface="Haettenschweiler"/>
              </a:rPr>
              <a:t>”</a:t>
            </a:r>
            <a:r>
              <a:rPr lang="zh-CN" altLang="en-US" sz="2801" b="0" dirty="0">
                <a:latin typeface="方正姚体" pitchFamily="2" charset="-122"/>
              </a:rPr>
              <a:t>。</a:t>
            </a:r>
            <a:endParaRPr lang="en-US" altLang="zh-CN" sz="2801" b="0" dirty="0">
              <a:latin typeface="方正姚体" pitchFamily="2" charset="-122"/>
            </a:endParaRPr>
          </a:p>
          <a:p>
            <a:pPr>
              <a:buFontTx/>
              <a:buNone/>
              <a:defRPr/>
            </a:pPr>
            <a:endParaRPr lang="zh-CN" altLang="en-US" sz="2801" b="0" kern="0" dirty="0"/>
          </a:p>
          <a:p>
            <a:pPr marL="0" indent="0">
              <a:buNone/>
              <a:defRPr/>
            </a:pPr>
            <a:r>
              <a:rPr lang="en-US" altLang="zh-CN" sz="2801" b="0" kern="0" dirty="0"/>
              <a:t>template&lt;&lt;</a:t>
            </a:r>
            <a:r>
              <a:rPr lang="zh-CN" altLang="en-US" sz="2801" b="0" kern="0" dirty="0"/>
              <a:t>模板参数表</a:t>
            </a:r>
            <a:r>
              <a:rPr lang="en-US" altLang="zh-CN" sz="2801" b="0" kern="0" dirty="0"/>
              <a:t>&gt;&gt;</a:t>
            </a:r>
          </a:p>
          <a:p>
            <a:pPr marL="0" indent="0">
              <a:buNone/>
              <a:defRPr/>
            </a:pPr>
            <a:r>
              <a:rPr lang="en-US" altLang="zh-CN" sz="2801" b="0" kern="0" dirty="0"/>
              <a:t>&lt;</a:t>
            </a:r>
            <a:r>
              <a:rPr lang="zh-CN" altLang="en-US" sz="2801" b="0" kern="0" dirty="0"/>
              <a:t>函数类型</a:t>
            </a:r>
            <a:r>
              <a:rPr lang="en-US" altLang="zh-CN" sz="2801" b="0" kern="0" dirty="0"/>
              <a:t>&gt;&lt;</a:t>
            </a:r>
            <a:r>
              <a:rPr lang="zh-CN" altLang="en-US" sz="2801" b="0" kern="0" dirty="0"/>
              <a:t>类模板名</a:t>
            </a:r>
            <a:r>
              <a:rPr lang="en-US" altLang="zh-CN" sz="2801" b="0" kern="0" dirty="0"/>
              <a:t>&gt;&lt;&lt;</a:t>
            </a:r>
            <a:r>
              <a:rPr lang="zh-CN" altLang="en-US" sz="2801" b="0" kern="0" dirty="0"/>
              <a:t>模板参数表</a:t>
            </a:r>
            <a:r>
              <a:rPr lang="en-US" altLang="zh-CN" sz="2801" b="0" kern="0" dirty="0"/>
              <a:t>&gt;&gt;&lt;</a:t>
            </a:r>
            <a:r>
              <a:rPr lang="zh-CN" altLang="en-US" sz="2801" b="0" kern="0" dirty="0"/>
              <a:t>成员函数表</a:t>
            </a:r>
            <a:r>
              <a:rPr lang="en-US" altLang="zh-CN" sz="2801" b="0" kern="0" dirty="0"/>
              <a:t>&gt;</a:t>
            </a:r>
            <a:r>
              <a:rPr lang="zh-CN" altLang="en-US" sz="2801" b="0" kern="0" dirty="0"/>
              <a:t>（</a:t>
            </a:r>
            <a:r>
              <a:rPr lang="en-US" altLang="zh-CN" sz="2801" b="0" kern="0" dirty="0"/>
              <a:t>&lt;</a:t>
            </a:r>
            <a:r>
              <a:rPr lang="zh-CN" altLang="en-US" sz="2801" b="0" kern="0" dirty="0"/>
              <a:t>函数形参表</a:t>
            </a:r>
            <a:r>
              <a:rPr lang="en-US" altLang="zh-CN" sz="2801" b="0" kern="0" dirty="0"/>
              <a:t>&gt;</a:t>
            </a:r>
            <a:r>
              <a:rPr lang="zh-CN" altLang="en-US" sz="2801" b="0" kern="0" dirty="0"/>
              <a:t>）</a:t>
            </a:r>
          </a:p>
          <a:p>
            <a:pPr marL="0" indent="0">
              <a:buNone/>
              <a:defRPr/>
            </a:pPr>
            <a:r>
              <a:rPr lang="en-US" altLang="zh-CN" sz="2801" b="0" kern="0" dirty="0"/>
              <a:t>{</a:t>
            </a:r>
          </a:p>
          <a:p>
            <a:pPr marL="0" indent="0">
              <a:buNone/>
              <a:defRPr/>
            </a:pPr>
            <a:r>
              <a:rPr lang="en-US" altLang="zh-CN" sz="2801" b="0" kern="0" dirty="0"/>
              <a:t>&lt;</a:t>
            </a:r>
            <a:r>
              <a:rPr lang="zh-CN" altLang="en-US" sz="2801" b="0" kern="0" dirty="0"/>
              <a:t>函数体</a:t>
            </a:r>
            <a:r>
              <a:rPr lang="en-US" altLang="zh-CN" sz="2801" b="0" kern="0" dirty="0"/>
              <a:t>&gt;</a:t>
            </a:r>
          </a:p>
          <a:p>
            <a:pPr marL="0" indent="0">
              <a:buNone/>
              <a:defRPr/>
            </a:pPr>
            <a:r>
              <a:rPr lang="en-US" altLang="zh-CN" sz="2801" b="0" kern="0" dirty="0"/>
              <a:t>}</a:t>
            </a:r>
            <a:endParaRPr lang="zh-CN" altLang="en-US" sz="2801" b="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a:t>1.</a:t>
            </a:r>
            <a:r>
              <a:rPr lang="zh-CN" altLang="en-US" sz="3200" kern="0" dirty="0"/>
              <a:t>类模板的定义</a:t>
            </a:r>
          </a:p>
        </p:txBody>
      </p:sp>
    </p:spTree>
    <p:extLst>
      <p:ext uri="{BB962C8B-B14F-4D97-AF65-F5344CB8AC3E}">
        <p14:creationId xmlns:p14="http://schemas.microsoft.com/office/powerpoint/2010/main" val="3037922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8745" y="1053530"/>
            <a:ext cx="11558606" cy="54726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latin typeface="+mn-ea"/>
              </a:rPr>
              <a:t>类模板是对一族类的描述，不是具体的类，必须通过实例化生成模板类，然后再由模板类定义类对象。类模板实例化与定义类对象格式如下：</a:t>
            </a:r>
          </a:p>
          <a:p>
            <a:pPr marL="0" indent="0">
              <a:buNone/>
              <a:defRPr/>
            </a:pPr>
            <a:r>
              <a:rPr lang="en-US" altLang="zh-CN" sz="2801" b="0" kern="0" dirty="0" smtClean="0">
                <a:solidFill>
                  <a:srgbClr val="FF0000"/>
                </a:solidFill>
                <a:latin typeface="+mn-ea"/>
              </a:rPr>
              <a:t>     </a:t>
            </a:r>
          </a:p>
          <a:p>
            <a:pPr marL="0" indent="0">
              <a:buNone/>
              <a:defRPr/>
            </a:pPr>
            <a:r>
              <a:rPr lang="en-US" altLang="zh-CN" sz="2801" b="0" kern="0" dirty="0">
                <a:solidFill>
                  <a:srgbClr val="FF0000"/>
                </a:solidFill>
                <a:latin typeface="+mn-ea"/>
              </a:rPr>
              <a:t> </a:t>
            </a:r>
            <a:r>
              <a:rPr lang="en-US" altLang="zh-CN" sz="2801" b="0" kern="0" dirty="0" smtClean="0">
                <a:solidFill>
                  <a:srgbClr val="FF0000"/>
                </a:solidFill>
                <a:latin typeface="+mn-ea"/>
              </a:rPr>
              <a:t>     &lt;</a:t>
            </a:r>
            <a:r>
              <a:rPr lang="zh-CN" altLang="en-US" sz="2801" b="0" kern="0" dirty="0">
                <a:solidFill>
                  <a:srgbClr val="FF0000"/>
                </a:solidFill>
                <a:latin typeface="+mn-ea"/>
              </a:rPr>
              <a:t>类模板名</a:t>
            </a:r>
            <a:r>
              <a:rPr lang="en-US" altLang="zh-CN" sz="2801" b="0" kern="0" dirty="0">
                <a:solidFill>
                  <a:srgbClr val="FF0000"/>
                </a:solidFill>
                <a:latin typeface="+mn-ea"/>
              </a:rPr>
              <a:t>&gt;&lt;&lt;</a:t>
            </a:r>
            <a:r>
              <a:rPr lang="zh-CN" altLang="en-US" sz="2801" b="0" kern="0" dirty="0">
                <a:solidFill>
                  <a:srgbClr val="FF0000"/>
                </a:solidFill>
                <a:latin typeface="+mn-ea"/>
              </a:rPr>
              <a:t>类型实参表</a:t>
            </a:r>
            <a:r>
              <a:rPr lang="en-US" altLang="zh-CN" sz="2801" b="0" kern="0" dirty="0">
                <a:solidFill>
                  <a:srgbClr val="FF0000"/>
                </a:solidFill>
                <a:latin typeface="+mn-ea"/>
              </a:rPr>
              <a:t>&gt;&gt;&lt;</a:t>
            </a:r>
            <a:r>
              <a:rPr lang="zh-CN" altLang="en-US" sz="2801" b="0" kern="0" dirty="0">
                <a:solidFill>
                  <a:srgbClr val="FF0000"/>
                </a:solidFill>
                <a:latin typeface="+mn-ea"/>
              </a:rPr>
              <a:t>对象名表</a:t>
            </a:r>
            <a:r>
              <a:rPr lang="en-US" altLang="zh-CN" sz="2801" b="0" kern="0" dirty="0">
                <a:solidFill>
                  <a:srgbClr val="FF0000"/>
                </a:solidFill>
                <a:latin typeface="+mn-ea"/>
              </a:rPr>
              <a:t>&gt;</a:t>
            </a:r>
            <a:r>
              <a:rPr lang="zh-CN" altLang="en-US" sz="2801" b="0" kern="0" dirty="0">
                <a:solidFill>
                  <a:srgbClr val="FF0000"/>
                </a:solidFill>
                <a:latin typeface="+mn-ea"/>
              </a:rPr>
              <a:t>；</a:t>
            </a:r>
            <a:endParaRPr lang="en-US" altLang="zh-CN" sz="2801" b="0" kern="0" dirty="0">
              <a:solidFill>
                <a:srgbClr val="FF0000"/>
              </a:solidFill>
              <a:latin typeface="+mn-ea"/>
            </a:endParaRPr>
          </a:p>
          <a:p>
            <a:pPr>
              <a:defRPr/>
            </a:pPr>
            <a:endParaRPr lang="en-US" altLang="zh-CN" sz="2801" b="0" kern="0" dirty="0">
              <a:latin typeface="+mn-ea"/>
            </a:endParaRPr>
          </a:p>
          <a:p>
            <a:pPr>
              <a:defRPr/>
            </a:pPr>
            <a:r>
              <a:rPr kumimoji="1" lang="zh-CN" altLang="en-US" sz="2801" b="0" dirty="0">
                <a:latin typeface="+mn-ea"/>
              </a:rPr>
              <a:t>比如</a:t>
            </a:r>
            <a:r>
              <a:rPr kumimoji="1" lang="en-US" altLang="zh-CN" sz="2801" b="0" dirty="0">
                <a:latin typeface="+mn-ea"/>
              </a:rPr>
              <a:t>stack&lt;char&gt;, stack&lt;</a:t>
            </a:r>
            <a:r>
              <a:rPr kumimoji="1" lang="en-US" altLang="zh-CN" sz="2801" b="0" dirty="0" err="1">
                <a:latin typeface="+mn-ea"/>
              </a:rPr>
              <a:t>int</a:t>
            </a:r>
            <a:r>
              <a:rPr kumimoji="1" lang="en-US" altLang="zh-CN" sz="2801" b="0" dirty="0">
                <a:latin typeface="+mn-ea"/>
              </a:rPr>
              <a:t>&gt;,  stack&lt;double&gt;</a:t>
            </a:r>
            <a:r>
              <a:rPr kumimoji="1" lang="zh-CN" altLang="en-US" sz="2801" b="0" dirty="0">
                <a:latin typeface="+mn-ea"/>
              </a:rPr>
              <a:t>等，模板类表示某一具体的类。</a:t>
            </a:r>
            <a:r>
              <a:rPr lang="zh-CN" altLang="en-US" sz="2801" b="0" kern="0" dirty="0">
                <a:latin typeface="+mn-ea"/>
              </a:rPr>
              <a:t> </a:t>
            </a:r>
            <a:endParaRPr lang="en-US" altLang="zh-CN" sz="2801" b="0" kern="0" dirty="0" smtClean="0">
              <a:latin typeface="+mn-ea"/>
            </a:endParaRPr>
          </a:p>
          <a:p>
            <a:pPr>
              <a:defRPr/>
            </a:pPr>
            <a:r>
              <a:rPr lang="zh-CN" altLang="en-US" sz="2801" b="0" kern="0" dirty="0">
                <a:latin typeface="+mn-ea"/>
              </a:rPr>
              <a:t>其中，“类型实参表”必须放在一对尖括号中，类型实参可以是标准类型，也可以是用户定义类型，其个数必须与定义类模板时“模板参数表”中模板形参个数相同。编译时，编译器首先根据</a:t>
            </a:r>
            <a:r>
              <a:rPr lang="en-US" altLang="zh-CN" sz="2801" b="0" kern="0" dirty="0">
                <a:latin typeface="+mn-ea"/>
              </a:rPr>
              <a:t>&lt;</a:t>
            </a:r>
            <a:r>
              <a:rPr lang="zh-CN" altLang="en-US" sz="2801" b="0" kern="0" dirty="0">
                <a:latin typeface="+mn-ea"/>
              </a:rPr>
              <a:t>类型实参表</a:t>
            </a:r>
            <a:r>
              <a:rPr lang="en-US" altLang="zh-CN" sz="2801" b="0" kern="0" dirty="0">
                <a:latin typeface="+mn-ea"/>
              </a:rPr>
              <a:t>&gt;</a:t>
            </a:r>
            <a:r>
              <a:rPr lang="zh-CN" altLang="en-US" sz="2801" b="0" kern="0" dirty="0">
                <a:latin typeface="+mn-ea"/>
              </a:rPr>
              <a:t>中的内容，实例化类模板，生成模板类，然后使用该模板类声明模板类对象</a:t>
            </a:r>
            <a:r>
              <a:rPr lang="zh-CN" altLang="en-US" sz="2801" b="0" kern="0" dirty="0" smtClean="0">
                <a:latin typeface="+mn-ea"/>
              </a:rPr>
              <a:t>。</a:t>
            </a:r>
            <a:endParaRPr lang="zh-CN" altLang="en-US" sz="2801" b="0" kern="0" dirty="0">
              <a:latin typeface="+mn-ea"/>
            </a:endParaRP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0" kern="0" dirty="0"/>
              <a:t>类</a:t>
            </a:r>
            <a:r>
              <a:rPr lang="zh-CN" altLang="en-US" sz="3200" kern="0" dirty="0" smtClean="0"/>
              <a:t>模板实例化</a:t>
            </a:r>
            <a:endParaRPr lang="zh-CN" altLang="en-US" sz="3200" kern="0" dirty="0"/>
          </a:p>
        </p:txBody>
      </p:sp>
    </p:spTree>
    <p:extLst>
      <p:ext uri="{BB962C8B-B14F-4D97-AF65-F5344CB8AC3E}">
        <p14:creationId xmlns:p14="http://schemas.microsoft.com/office/powerpoint/2010/main" val="35111814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426438" y="1341749"/>
          <a:ext cx="6770667" cy="3890275"/>
        </p:xfrm>
        <a:graphic>
          <a:graphicData uri="http://schemas.openxmlformats.org/presentationml/2006/ole">
            <mc:AlternateContent xmlns:mc="http://schemas.openxmlformats.org/markup-compatibility/2006">
              <mc:Choice xmlns:v="urn:schemas-microsoft-com:vml" Requires="v">
                <p:oleObj spid="_x0000_s2062" name="Visio" r:id="rId3" imgW="4202582" imgH="1794662" progId="Visio.Drawing.6">
                  <p:embed/>
                </p:oleObj>
              </mc:Choice>
              <mc:Fallback>
                <p:oleObj name="Visio" r:id="rId3" imgW="4202582" imgH="1794662" progId="Visio.Drawing.6">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438" y="1341749"/>
                        <a:ext cx="6770667" cy="389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矩形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0" kern="0" dirty="0"/>
              <a:t>类</a:t>
            </a:r>
            <a:r>
              <a:rPr lang="zh-CN" altLang="en-US" sz="3200" kern="0" dirty="0" smtClean="0"/>
              <a:t>模板实例化</a:t>
            </a:r>
            <a:endParaRPr lang="zh-CN" altLang="en-US" sz="3200" kern="0" dirty="0"/>
          </a:p>
        </p:txBody>
      </p:sp>
    </p:spTree>
    <p:extLst>
      <p:ext uri="{BB962C8B-B14F-4D97-AF65-F5344CB8AC3E}">
        <p14:creationId xmlns:p14="http://schemas.microsoft.com/office/powerpoint/2010/main" val="6079901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ppt_w</p:attrName>
                                        </p:attrNameLst>
                                      </p:cBhvr>
                                      <p:tavLst>
                                        <p:tav tm="0" fmla="#ppt_w*sin(2.5*pi*$)">
                                          <p:val>
                                            <p:fltVal val="0"/>
                                          </p:val>
                                        </p:tav>
                                        <p:tav tm="100000">
                                          <p:val>
                                            <p:fltVal val="1"/>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88429" y="909514"/>
            <a:ext cx="11815366" cy="59500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b="0" kern="0" dirty="0"/>
              <a:t>模板是</a:t>
            </a:r>
            <a:r>
              <a:rPr lang="en-US" altLang="zh-CN" b="0" kern="0" dirty="0"/>
              <a:t>C++</a:t>
            </a:r>
            <a:r>
              <a:rPr lang="zh-CN" altLang="en-US" b="0" kern="0" dirty="0"/>
              <a:t>较新的技术，是实现</a:t>
            </a:r>
            <a:r>
              <a:rPr lang="zh-CN" altLang="en-US" b="0" kern="0" dirty="0">
                <a:solidFill>
                  <a:srgbClr val="FF0000"/>
                </a:solidFill>
              </a:rPr>
              <a:t>代码重用</a:t>
            </a:r>
            <a:r>
              <a:rPr lang="zh-CN" altLang="en-US" b="0" kern="0" dirty="0"/>
              <a:t>的重要工具；</a:t>
            </a:r>
          </a:p>
          <a:p>
            <a:pPr>
              <a:defRPr/>
            </a:pPr>
            <a:r>
              <a:rPr lang="zh-CN" altLang="en-US" b="0" kern="0" dirty="0"/>
              <a:t>模板</a:t>
            </a:r>
            <a:r>
              <a:rPr lang="en-US" altLang="zh-CN" b="0" kern="0" dirty="0"/>
              <a:t>——</a:t>
            </a:r>
            <a:r>
              <a:rPr lang="zh-CN" altLang="en-US" b="0" kern="0" dirty="0"/>
              <a:t>是类（结构）或者操作进行</a:t>
            </a:r>
            <a:r>
              <a:rPr lang="zh-CN" altLang="en-US" b="0" kern="0" dirty="0">
                <a:solidFill>
                  <a:srgbClr val="FF0000"/>
                </a:solidFill>
              </a:rPr>
              <a:t>类型参数化后的样板</a:t>
            </a:r>
            <a:r>
              <a:rPr lang="zh-CN" altLang="en-US" b="0" kern="0" dirty="0"/>
              <a:t>，是</a:t>
            </a:r>
            <a:r>
              <a:rPr lang="en-US" altLang="zh-CN" b="0" kern="0" dirty="0"/>
              <a:t>C++</a:t>
            </a:r>
            <a:r>
              <a:rPr lang="zh-CN" altLang="en-US" b="0" kern="0" dirty="0"/>
              <a:t>实现代码重用机制的一种工具；</a:t>
            </a:r>
          </a:p>
          <a:p>
            <a:pPr>
              <a:defRPr/>
            </a:pPr>
            <a:r>
              <a:rPr lang="zh-CN" altLang="en-US" b="0" kern="0" dirty="0"/>
              <a:t>模板的声明</a:t>
            </a:r>
            <a:r>
              <a:rPr lang="en-US" altLang="zh-CN" b="0" kern="0" dirty="0"/>
              <a:t>——</a:t>
            </a:r>
            <a:r>
              <a:rPr lang="zh-CN" altLang="en-US" b="0" kern="0" dirty="0"/>
              <a:t>由关键字</a:t>
            </a:r>
            <a:r>
              <a:rPr lang="en-US" altLang="zh-CN" b="0" kern="0" dirty="0">
                <a:solidFill>
                  <a:srgbClr val="FF0000"/>
                </a:solidFill>
              </a:rPr>
              <a:t>template</a:t>
            </a:r>
            <a:r>
              <a:rPr lang="zh-CN" altLang="en-US" b="0" kern="0" dirty="0"/>
              <a:t>声明，模板描述了一个</a:t>
            </a:r>
            <a:r>
              <a:rPr lang="zh-CN" altLang="en-US" b="0" kern="0" dirty="0">
                <a:solidFill>
                  <a:srgbClr val="FF0000"/>
                </a:solidFill>
              </a:rPr>
              <a:t>类或函数的通用形式</a:t>
            </a:r>
            <a:r>
              <a:rPr lang="zh-CN" altLang="en-US" b="0" kern="0" dirty="0"/>
              <a:t>，编译器以类型参数化来进行支持</a:t>
            </a:r>
            <a:r>
              <a:rPr lang="zh-CN" altLang="en-US" b="0" kern="0" dirty="0" smtClean="0"/>
              <a:t>；</a:t>
            </a:r>
            <a:endParaRPr lang="en-US" altLang="zh-CN" b="0" kern="0" dirty="0" smtClean="0"/>
          </a:p>
          <a:p>
            <a:pPr marL="342969" indent="-342969">
              <a:buFont typeface="Arial" panose="020B0604020202020204" pitchFamily="34" charset="0"/>
              <a:buChar char="•"/>
              <a:defRPr/>
            </a:pPr>
            <a:r>
              <a:rPr lang="en-US" altLang="zh-CN" b="0" dirty="0"/>
              <a:t>C++</a:t>
            </a:r>
            <a:r>
              <a:rPr lang="zh-CN" altLang="en-US" b="0" dirty="0"/>
              <a:t>中模板有两类：</a:t>
            </a:r>
            <a:r>
              <a:rPr lang="zh-CN" altLang="en-US" b="0" dirty="0">
                <a:solidFill>
                  <a:srgbClr val="FF0000"/>
                </a:solidFill>
              </a:rPr>
              <a:t>函数模板</a:t>
            </a:r>
            <a:r>
              <a:rPr lang="zh-CN" altLang="en-US" b="0" dirty="0"/>
              <a:t>和</a:t>
            </a:r>
            <a:r>
              <a:rPr lang="zh-CN" altLang="en-US" b="0" dirty="0">
                <a:solidFill>
                  <a:srgbClr val="FF0000"/>
                </a:solidFill>
              </a:rPr>
              <a:t>类模板</a:t>
            </a:r>
          </a:p>
          <a:p>
            <a:pPr marL="1086067" lvl="1" indent="-342969">
              <a:buFont typeface="Arial" panose="020B0604020202020204" pitchFamily="34" charset="0"/>
              <a:buChar char="•"/>
              <a:defRPr/>
            </a:pPr>
            <a:r>
              <a:rPr lang="zh-CN" altLang="en-US" b="0" dirty="0">
                <a:solidFill>
                  <a:srgbClr val="FF0000"/>
                </a:solidFill>
                <a:cs typeface="Times New Roman" pitchFamily="18" charset="0"/>
              </a:rPr>
              <a:t>类模板</a:t>
            </a:r>
            <a:r>
              <a:rPr lang="zh-CN" altLang="en-US" b="0" dirty="0">
                <a:cs typeface="Times New Roman" pitchFamily="18" charset="0"/>
              </a:rPr>
              <a:t>：表示一组类</a:t>
            </a:r>
            <a:r>
              <a:rPr lang="en-US" altLang="zh-CN" b="0" dirty="0">
                <a:cs typeface="Times New Roman" pitchFamily="18" charset="0"/>
              </a:rPr>
              <a:t>(</a:t>
            </a:r>
            <a:r>
              <a:rPr lang="zh-CN" altLang="en-US" b="0" dirty="0">
                <a:cs typeface="Times New Roman" pitchFamily="18" charset="0"/>
              </a:rPr>
              <a:t>称为模板类</a:t>
            </a:r>
            <a:r>
              <a:rPr lang="en-US" altLang="zh-CN" b="0" dirty="0">
                <a:cs typeface="Times New Roman" pitchFamily="18" charset="0"/>
              </a:rPr>
              <a:t>)</a:t>
            </a:r>
          </a:p>
          <a:p>
            <a:pPr marL="1086067" lvl="1" indent="-342969">
              <a:buFont typeface="Arial" panose="020B0604020202020204" pitchFamily="34" charset="0"/>
              <a:buChar char="•"/>
              <a:defRPr/>
            </a:pPr>
            <a:r>
              <a:rPr lang="zh-CN" altLang="en-US" b="0" dirty="0">
                <a:solidFill>
                  <a:srgbClr val="FF0000"/>
                </a:solidFill>
                <a:cs typeface="Times New Roman" pitchFamily="18" charset="0"/>
              </a:rPr>
              <a:t>函数模板</a:t>
            </a:r>
            <a:r>
              <a:rPr lang="zh-CN" altLang="en-US" b="0" dirty="0">
                <a:cs typeface="Times New Roman" pitchFamily="18" charset="0"/>
              </a:rPr>
              <a:t>：操作不同类型的</a:t>
            </a:r>
            <a:r>
              <a:rPr lang="zh-CN" altLang="en-US" b="0" dirty="0" smtClean="0">
                <a:cs typeface="Times New Roman" pitchFamily="18" charset="0"/>
              </a:rPr>
              <a:t>对象</a:t>
            </a:r>
            <a:endParaRPr lang="zh-CN" altLang="en-US" b="0" dirty="0">
              <a:cs typeface="Times New Roman" pitchFamily="18" charset="0"/>
            </a:endParaRPr>
          </a:p>
          <a:p>
            <a:pPr marL="342969" indent="-342969">
              <a:buFont typeface="Arial" panose="020B0604020202020204" pitchFamily="34" charset="0"/>
              <a:buChar char="•"/>
              <a:defRPr/>
            </a:pPr>
            <a:r>
              <a:rPr lang="zh-CN" altLang="en-US" b="0" dirty="0">
                <a:cs typeface="Times New Roman" pitchFamily="18" charset="0"/>
              </a:rPr>
              <a:t>两者关系：</a:t>
            </a:r>
          </a:p>
          <a:p>
            <a:pPr marL="800260" lvl="1" indent="-342969">
              <a:buFont typeface="Arial" panose="020B0604020202020204" pitchFamily="34" charset="0"/>
              <a:buChar char="•"/>
              <a:defRPr/>
            </a:pPr>
            <a:r>
              <a:rPr lang="zh-CN" altLang="en-US" b="0" dirty="0">
                <a:solidFill>
                  <a:srgbClr val="FF0000"/>
                </a:solidFill>
                <a:ea typeface="黑体" pitchFamily="2" charset="-122"/>
                <a:cs typeface="Times New Roman" pitchFamily="18" charset="0"/>
              </a:rPr>
              <a:t>面向对象程序设计中的函数大部分都在类中，同样道理，类中的成员函数都是函数模板</a:t>
            </a:r>
            <a:r>
              <a:rPr lang="en-US" altLang="zh-CN" b="0" dirty="0">
                <a:solidFill>
                  <a:srgbClr val="FF0000"/>
                </a:solidFill>
                <a:ea typeface="黑体" pitchFamily="2" charset="-122"/>
                <a:cs typeface="Times New Roman" pitchFamily="18" charset="0"/>
              </a:rPr>
              <a:t>;</a:t>
            </a:r>
            <a:endParaRPr lang="zh-CN" altLang="en-US" b="0" dirty="0">
              <a:solidFill>
                <a:srgbClr val="FF0000"/>
              </a:solidFill>
              <a:ea typeface="黑体" pitchFamily="2" charset="-122"/>
              <a:cs typeface="Times New Roman" pitchFamily="18" charset="0"/>
            </a:endParaRPr>
          </a:p>
          <a:p>
            <a:pPr>
              <a:defRPr/>
            </a:pPr>
            <a:endParaRPr lang="zh-CN" altLang="en-US" sz="2801" kern="0" dirty="0"/>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68" y="-26590"/>
            <a:ext cx="568667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94519"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875556" y="398"/>
            <a:ext cx="42492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模板的概念</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5274829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73217" y="837506"/>
            <a:ext cx="1083852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defRPr/>
            </a:pPr>
            <a:r>
              <a:rPr kumimoji="1" lang="en-US" altLang="zh-CN" dirty="0">
                <a:latin typeface="+mn-ea"/>
                <a:ea typeface="+mn-ea"/>
              </a:rPr>
              <a:t>(1)</a:t>
            </a:r>
            <a:r>
              <a:rPr kumimoji="1" lang="zh-CN" altLang="en-US" dirty="0">
                <a:latin typeface="+mn-ea"/>
                <a:ea typeface="+mn-ea"/>
              </a:rPr>
              <a:t>在每个类模板定义之前，都需要在前面加上模板声明，如：</a:t>
            </a:r>
          </a:p>
          <a:p>
            <a:pPr eaLnBrk="1" hangingPunct="1">
              <a:defRPr/>
            </a:pPr>
            <a:r>
              <a:rPr kumimoji="1" lang="zh-CN" altLang="en-US" dirty="0">
                <a:latin typeface="+mn-ea"/>
                <a:ea typeface="+mn-ea"/>
              </a:rPr>
              <a:t>   </a:t>
            </a:r>
            <a:r>
              <a:rPr kumimoji="1" lang="en-US" altLang="zh-CN" dirty="0">
                <a:solidFill>
                  <a:schemeClr val="tx2"/>
                </a:solidFill>
                <a:latin typeface="+mn-ea"/>
                <a:ea typeface="+mn-ea"/>
              </a:rPr>
              <a:t>template&lt;class type&gt;</a:t>
            </a:r>
          </a:p>
          <a:p>
            <a:pPr eaLnBrk="1" hangingPunct="1">
              <a:defRPr/>
            </a:pPr>
            <a:r>
              <a:rPr kumimoji="1" lang="zh-CN" altLang="en-US" dirty="0">
                <a:latin typeface="+mn-ea"/>
                <a:ea typeface="+mn-ea"/>
              </a:rPr>
              <a:t>类模板在使用的时候，必须在名字后面缀上模板</a:t>
            </a:r>
            <a:r>
              <a:rPr kumimoji="1" lang="zh-CN" altLang="en-US" dirty="0" smtClean="0">
                <a:latin typeface="+mn-ea"/>
                <a:ea typeface="+mn-ea"/>
              </a:rPr>
              <a:t>参数</a:t>
            </a:r>
            <a:r>
              <a:rPr kumimoji="1" lang="en-US" altLang="zh-CN" dirty="0" smtClean="0">
                <a:latin typeface="+mn-ea"/>
                <a:ea typeface="+mn-ea"/>
              </a:rPr>
              <a:t>&lt;</a:t>
            </a:r>
            <a:r>
              <a:rPr kumimoji="1" lang="en-US" altLang="zh-CN" dirty="0">
                <a:latin typeface="+mn-ea"/>
                <a:ea typeface="+mn-ea"/>
              </a:rPr>
              <a:t>type&gt;,</a:t>
            </a:r>
            <a:r>
              <a:rPr kumimoji="1" lang="zh-CN" altLang="en-US" dirty="0">
                <a:latin typeface="+mn-ea"/>
                <a:ea typeface="+mn-ea"/>
              </a:rPr>
              <a:t>例如</a:t>
            </a:r>
            <a:r>
              <a:rPr kumimoji="1" lang="en-US" altLang="zh-CN" dirty="0">
                <a:latin typeface="+mn-ea"/>
                <a:ea typeface="+mn-ea"/>
              </a:rPr>
              <a:t>stack&lt;</a:t>
            </a:r>
            <a:r>
              <a:rPr kumimoji="1" lang="en-US" altLang="zh-CN" dirty="0" err="1">
                <a:latin typeface="+mn-ea"/>
                <a:ea typeface="+mn-ea"/>
              </a:rPr>
              <a:t>int</a:t>
            </a:r>
            <a:r>
              <a:rPr kumimoji="1" lang="en-US" altLang="zh-CN" dirty="0">
                <a:latin typeface="+mn-ea"/>
                <a:ea typeface="+mn-ea"/>
              </a:rPr>
              <a:t>&gt;</a:t>
            </a:r>
            <a:r>
              <a:rPr kumimoji="1" lang="zh-CN" altLang="en-US" dirty="0">
                <a:latin typeface="+mn-ea"/>
                <a:ea typeface="+mn-ea"/>
              </a:rPr>
              <a:t>。</a:t>
            </a:r>
          </a:p>
          <a:p>
            <a:pPr eaLnBrk="1" hangingPunct="1">
              <a:defRPr/>
            </a:pPr>
            <a:r>
              <a:rPr kumimoji="1" lang="en-US" altLang="zh-CN" dirty="0">
                <a:latin typeface="+mn-ea"/>
                <a:ea typeface="+mn-ea"/>
              </a:rPr>
              <a:t>(2)</a:t>
            </a:r>
            <a:r>
              <a:rPr kumimoji="1" lang="zh-CN" altLang="en-US" dirty="0">
                <a:latin typeface="+mn-ea"/>
                <a:ea typeface="+mn-ea"/>
              </a:rPr>
              <a:t>模板类可以有多个模板参数，例如：</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0" kern="0" dirty="0"/>
              <a:t>类</a:t>
            </a:r>
            <a:r>
              <a:rPr lang="zh-CN" altLang="en-US" sz="3200" kern="0" dirty="0" smtClean="0"/>
              <a:t>模板实例化</a:t>
            </a:r>
            <a:endParaRPr lang="zh-CN" altLang="en-US" sz="3200" kern="0" dirty="0"/>
          </a:p>
        </p:txBody>
      </p:sp>
      <p:sp>
        <p:nvSpPr>
          <p:cNvPr id="13" name="Rectangle 3"/>
          <p:cNvSpPr txBox="1">
            <a:spLocks noChangeArrowheads="1"/>
          </p:cNvSpPr>
          <p:nvPr/>
        </p:nvSpPr>
        <p:spPr bwMode="auto">
          <a:xfrm>
            <a:off x="1274639" y="2349307"/>
            <a:ext cx="8786671" cy="45368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Clr>
                <a:schemeClr val="tx1"/>
              </a:buClr>
              <a:buNone/>
              <a:defRPr/>
            </a:pPr>
            <a:r>
              <a:rPr kumimoji="1" lang="en-US" altLang="zh-CN" sz="2400" b="0" kern="0" dirty="0">
                <a:latin typeface="方正姚体" pitchFamily="2" charset="-122"/>
              </a:rPr>
              <a:t>#include&lt;</a:t>
            </a:r>
            <a:r>
              <a:rPr kumimoji="1" lang="en-US" altLang="zh-CN" sz="2400" b="0" kern="0" dirty="0" err="1">
                <a:latin typeface="方正姚体" pitchFamily="2" charset="-122"/>
              </a:rPr>
              <a:t>iostream.h</a:t>
            </a:r>
            <a:r>
              <a:rPr kumimoji="1" lang="en-US" altLang="zh-CN" sz="2400" b="0" kern="0" dirty="0">
                <a:latin typeface="方正姚体" pitchFamily="2" charset="-122"/>
              </a:rPr>
              <a:t>&gt;</a:t>
            </a:r>
          </a:p>
          <a:p>
            <a:pPr marL="0" indent="0">
              <a:lnSpc>
                <a:spcPct val="90000"/>
              </a:lnSpc>
              <a:buClr>
                <a:schemeClr val="tx1"/>
              </a:buClr>
              <a:buNone/>
              <a:defRPr/>
            </a:pPr>
            <a:r>
              <a:rPr kumimoji="1" lang="en-US" altLang="zh-CN" sz="2400" b="0" kern="0" dirty="0">
                <a:latin typeface="方正姚体" pitchFamily="2" charset="-122"/>
              </a:rPr>
              <a:t>template&lt;class T1, class T2&gt;  //</a:t>
            </a:r>
            <a:r>
              <a:rPr kumimoji="1" lang="zh-CN" altLang="en-US" sz="2400" b="0" kern="0" dirty="0">
                <a:latin typeface="方正姚体" pitchFamily="2" charset="-122"/>
              </a:rPr>
              <a:t>定义两个模板参数的类模板</a:t>
            </a:r>
          </a:p>
          <a:p>
            <a:pPr marL="0" indent="0">
              <a:lnSpc>
                <a:spcPct val="90000"/>
              </a:lnSpc>
              <a:buClr>
                <a:schemeClr val="tx1"/>
              </a:buClr>
              <a:buNone/>
              <a:defRPr/>
            </a:pPr>
            <a:r>
              <a:rPr kumimoji="1" lang="en-US" altLang="zh-CN" sz="2400" b="0" kern="0" dirty="0">
                <a:latin typeface="方正姚体" pitchFamily="2" charset="-122"/>
              </a:rPr>
              <a:t>class </a:t>
            </a:r>
            <a:r>
              <a:rPr kumimoji="1" lang="en-US" altLang="zh-CN" sz="2400" b="0" kern="0" dirty="0" err="1">
                <a:latin typeface="方正姚体" pitchFamily="2" charset="-122"/>
              </a:rPr>
              <a:t>myclass</a:t>
            </a:r>
            <a:r>
              <a:rPr kumimoji="1" lang="en-US" altLang="zh-CN" sz="2400" b="0" kern="0" dirty="0">
                <a:latin typeface="方正姚体" pitchFamily="2" charset="-122"/>
              </a:rPr>
              <a:t>{</a:t>
            </a:r>
          </a:p>
          <a:p>
            <a:pPr marL="0" indent="0">
              <a:lnSpc>
                <a:spcPct val="90000"/>
              </a:lnSpc>
              <a:buClr>
                <a:schemeClr val="tx1"/>
              </a:buClr>
              <a:buNone/>
              <a:defRPr/>
            </a:pPr>
            <a:r>
              <a:rPr kumimoji="1" lang="en-US" altLang="zh-CN" sz="2400" b="0" kern="0" dirty="0">
                <a:latin typeface="方正姚体" pitchFamily="2" charset="-122"/>
              </a:rPr>
              <a:t>    T1 </a:t>
            </a:r>
            <a:r>
              <a:rPr kumimoji="1" lang="en-US" altLang="zh-CN" sz="2400" b="0" kern="0" dirty="0" err="1">
                <a:latin typeface="方正姚体" pitchFamily="2" charset="-122"/>
              </a:rPr>
              <a:t>i</a:t>
            </a:r>
            <a:r>
              <a:rPr kumimoji="1" lang="en-US" altLang="zh-CN" sz="2400" b="0" kern="0" dirty="0">
                <a:latin typeface="方正姚体" pitchFamily="2" charset="-122"/>
              </a:rPr>
              <a:t>;	</a:t>
            </a:r>
          </a:p>
          <a:p>
            <a:pPr marL="0" indent="0">
              <a:lnSpc>
                <a:spcPct val="90000"/>
              </a:lnSpc>
              <a:buClr>
                <a:schemeClr val="tx1"/>
              </a:buClr>
              <a:buNone/>
              <a:defRPr/>
            </a:pPr>
            <a:r>
              <a:rPr kumimoji="1" lang="en-US" altLang="zh-CN" sz="2400" b="0" kern="0" dirty="0">
                <a:latin typeface="方正姚体" pitchFamily="2" charset="-122"/>
              </a:rPr>
              <a:t>    T2 j;</a:t>
            </a:r>
          </a:p>
          <a:p>
            <a:pPr marL="0" indent="0">
              <a:lnSpc>
                <a:spcPct val="90000"/>
              </a:lnSpc>
              <a:buClr>
                <a:schemeClr val="tx1"/>
              </a:buClr>
              <a:buNone/>
              <a:defRPr/>
            </a:pPr>
            <a:r>
              <a:rPr kumimoji="1" lang="en-US" altLang="zh-CN" sz="2400" b="0" kern="0" dirty="0">
                <a:latin typeface="方正姚体" pitchFamily="2" charset="-122"/>
              </a:rPr>
              <a:t>public:</a:t>
            </a:r>
          </a:p>
          <a:p>
            <a:pPr marL="0" indent="0">
              <a:lnSpc>
                <a:spcPct val="9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myclass</a:t>
            </a:r>
            <a:r>
              <a:rPr kumimoji="1" lang="en-US" altLang="zh-CN" sz="2400" b="0" kern="0" dirty="0">
                <a:latin typeface="方正姚体" pitchFamily="2" charset="-122"/>
              </a:rPr>
              <a:t>(T1 a, T2 b) { </a:t>
            </a:r>
          </a:p>
          <a:p>
            <a:pPr marL="0" indent="0">
              <a:lnSpc>
                <a:spcPct val="9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i</a:t>
            </a:r>
            <a:r>
              <a:rPr kumimoji="1" lang="en-US" altLang="zh-CN" sz="2400" b="0" kern="0" dirty="0">
                <a:latin typeface="方正姚体" pitchFamily="2" charset="-122"/>
              </a:rPr>
              <a:t>=a; j=b; </a:t>
            </a:r>
          </a:p>
          <a:p>
            <a:pPr marL="0" indent="0">
              <a:lnSpc>
                <a:spcPct val="90000"/>
              </a:lnSpc>
              <a:buClr>
                <a:schemeClr val="tx1"/>
              </a:buClr>
              <a:buNone/>
              <a:defRPr/>
            </a:pPr>
            <a:r>
              <a:rPr kumimoji="1" lang="en-US" altLang="zh-CN" sz="2400" b="0" kern="0" dirty="0">
                <a:latin typeface="方正姚体" pitchFamily="2" charset="-122"/>
              </a:rPr>
              <a:t>        }</a:t>
            </a:r>
          </a:p>
          <a:p>
            <a:pPr marL="0" indent="0">
              <a:lnSpc>
                <a:spcPct val="90000"/>
              </a:lnSpc>
              <a:buClr>
                <a:schemeClr val="tx1"/>
              </a:buClr>
              <a:buNone/>
              <a:defRPr/>
            </a:pPr>
            <a:r>
              <a:rPr kumimoji="1" lang="en-US" altLang="zh-CN" sz="2400" b="0" kern="0" dirty="0">
                <a:latin typeface="方正姚体" pitchFamily="2" charset="-122"/>
              </a:rPr>
              <a:t>    void show()	{ </a:t>
            </a:r>
            <a:r>
              <a:rPr kumimoji="1" lang="en-US" altLang="zh-CN" sz="2400" b="0" kern="0" dirty="0" err="1">
                <a:latin typeface="方正姚体" pitchFamily="2" charset="-122"/>
              </a:rPr>
              <a:t>cout</a:t>
            </a:r>
            <a:r>
              <a:rPr kumimoji="1" lang="en-US" altLang="zh-CN" sz="2400" b="0" kern="0" dirty="0">
                <a:latin typeface="方正姚体" pitchFamily="2" charset="-122"/>
              </a:rPr>
              <a:t>&lt;&lt;</a:t>
            </a:r>
            <a:r>
              <a:rPr kumimoji="1" lang="en-US" altLang="zh-CN" sz="2400" b="0" kern="0" dirty="0"/>
              <a:t>”</a:t>
            </a:r>
            <a:r>
              <a:rPr kumimoji="1" lang="en-US" altLang="zh-CN" sz="2400" b="0" kern="0" dirty="0" err="1">
                <a:latin typeface="方正姚体" pitchFamily="2" charset="-122"/>
              </a:rPr>
              <a:t>i</a:t>
            </a:r>
            <a:r>
              <a:rPr kumimoji="1" lang="en-US" altLang="zh-CN" sz="2400" b="0" kern="0" dirty="0">
                <a:latin typeface="方正姚体" pitchFamily="2" charset="-122"/>
              </a:rPr>
              <a:t>=</a:t>
            </a:r>
            <a:r>
              <a:rPr kumimoji="1" lang="en-US" altLang="zh-CN" sz="2400" b="0" kern="0" dirty="0"/>
              <a:t>”</a:t>
            </a:r>
            <a:r>
              <a:rPr kumimoji="1" lang="en-US" altLang="zh-CN" sz="2400" b="0" kern="0" dirty="0">
                <a:latin typeface="方正姚体" pitchFamily="2" charset="-122"/>
              </a:rPr>
              <a:t>&lt;&lt;</a:t>
            </a:r>
            <a:r>
              <a:rPr kumimoji="1" lang="en-US" altLang="zh-CN" sz="2400" b="0" kern="0" dirty="0" err="1">
                <a:latin typeface="方正姚体" pitchFamily="2" charset="-122"/>
              </a:rPr>
              <a:t>i</a:t>
            </a:r>
            <a:r>
              <a:rPr kumimoji="1" lang="en-US" altLang="zh-CN" sz="2400" b="0" kern="0" dirty="0">
                <a:latin typeface="方正姚体" pitchFamily="2" charset="-122"/>
              </a:rPr>
              <a:t>&lt;&lt;</a:t>
            </a:r>
            <a:r>
              <a:rPr kumimoji="1" lang="en-US" altLang="zh-CN" sz="2400" b="0" kern="0" dirty="0"/>
              <a:t>”</a:t>
            </a:r>
            <a:r>
              <a:rPr kumimoji="1" lang="en-US" altLang="zh-CN" sz="2400" b="0" kern="0" dirty="0">
                <a:latin typeface="方正姚体" pitchFamily="2" charset="-122"/>
              </a:rPr>
              <a:t> j=</a:t>
            </a:r>
            <a:r>
              <a:rPr kumimoji="1" lang="en-US" altLang="zh-CN" sz="2400" b="0" kern="0" dirty="0"/>
              <a:t>“</a:t>
            </a:r>
            <a:r>
              <a:rPr kumimoji="1" lang="en-US" altLang="zh-CN" sz="2400" b="0" kern="0" dirty="0">
                <a:latin typeface="方正姚体" pitchFamily="2" charset="-122"/>
              </a:rPr>
              <a:t>&lt;&lt;j&lt;&lt;</a:t>
            </a:r>
            <a:r>
              <a:rPr kumimoji="1" lang="en-US" altLang="zh-CN" sz="2400" b="0" kern="0" dirty="0" err="1">
                <a:latin typeface="方正姚体" pitchFamily="2" charset="-122"/>
              </a:rPr>
              <a:t>endl</a:t>
            </a:r>
            <a:r>
              <a:rPr kumimoji="1" lang="en-US" altLang="zh-CN" sz="2400" b="0" kern="0" dirty="0">
                <a:latin typeface="方正姚体" pitchFamily="2" charset="-122"/>
              </a:rPr>
              <a:t>;  }</a:t>
            </a:r>
          </a:p>
          <a:p>
            <a:pPr marL="0" indent="0">
              <a:lnSpc>
                <a:spcPct val="90000"/>
              </a:lnSpc>
              <a:buClr>
                <a:schemeClr val="tx1"/>
              </a:buClr>
              <a:buNone/>
              <a:defRPr/>
            </a:pPr>
            <a:r>
              <a:rPr kumimoji="1" lang="en-US" altLang="zh-CN" sz="2400" b="0" kern="0" dirty="0">
                <a:latin typeface="方正姚体" pitchFamily="2" charset="-122"/>
              </a:rPr>
              <a:t>};   //</a:t>
            </a:r>
            <a:r>
              <a:rPr kumimoji="1" lang="zh-CN" altLang="en-US" sz="2400" b="0" kern="0" dirty="0">
                <a:latin typeface="方正姚体" pitchFamily="2" charset="-122"/>
              </a:rPr>
              <a:t>定义结束</a:t>
            </a:r>
            <a:endParaRPr lang="zh-CN" altLang="en-US" sz="2400" b="0" kern="0" dirty="0">
              <a:latin typeface="方正姚体" pitchFamily="2" charset="-122"/>
            </a:endParaRPr>
          </a:p>
        </p:txBody>
      </p:sp>
    </p:spTree>
    <p:extLst>
      <p:ext uri="{BB962C8B-B14F-4D97-AF65-F5344CB8AC3E}">
        <p14:creationId xmlns:p14="http://schemas.microsoft.com/office/powerpoint/2010/main" val="36810089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ppt_w</p:attrName>
                                        </p:attrNameLst>
                                      </p:cBhvr>
                                      <p:tavLst>
                                        <p:tav tm="0" fmla="#ppt_w*sin(2.5*pi*$)">
                                          <p:val>
                                            <p:fltVal val="0"/>
                                          </p:val>
                                        </p:tav>
                                        <p:tav tm="100000">
                                          <p:val>
                                            <p:fltVal val="1"/>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710497" y="1197252"/>
            <a:ext cx="7836950" cy="4801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marL="457200" indent="-457200" algn="l">
              <a:defRPr kumimoji="1" sz="2400">
                <a:solidFill>
                  <a:schemeClr val="tx1"/>
                </a:solidFill>
                <a:latin typeface="Times New Roman" pitchFamily="18" charset="0"/>
                <a:ea typeface="宋体" pitchFamily="2" charset="-122"/>
              </a:defRPr>
            </a:lvl1pPr>
            <a:lvl2pPr marL="914400" indent="-457200" algn="l">
              <a:defRPr kumimoji="1" sz="2400">
                <a:solidFill>
                  <a:schemeClr val="tx1"/>
                </a:solidFill>
                <a:latin typeface="Times New Roman" pitchFamily="18" charset="0"/>
                <a:ea typeface="宋体" pitchFamily="2" charset="-122"/>
              </a:defRPr>
            </a:lvl2pPr>
            <a:lvl3pPr marL="1371600" indent="-457200" algn="l">
              <a:defRPr kumimoji="1" sz="2400">
                <a:solidFill>
                  <a:schemeClr val="tx1"/>
                </a:solidFill>
                <a:latin typeface="Times New Roman" pitchFamily="18" charset="0"/>
                <a:ea typeface="宋体" pitchFamily="2" charset="-122"/>
              </a:defRPr>
            </a:lvl3pPr>
            <a:lvl4pPr marL="1828800" indent="-457200" algn="l">
              <a:defRPr kumimoji="1" sz="2400">
                <a:solidFill>
                  <a:schemeClr val="tx1"/>
                </a:solidFill>
                <a:latin typeface="Times New Roman" pitchFamily="18" charset="0"/>
                <a:ea typeface="宋体" pitchFamily="2" charset="-122"/>
              </a:defRPr>
            </a:lvl4pPr>
            <a:lvl5pPr marL="2286000" indent="-457200" algn="l">
              <a:defRPr kumimoji="1" sz="2400">
                <a:solidFill>
                  <a:schemeClr val="tx1"/>
                </a:solidFill>
                <a:latin typeface="Times New Roman" pitchFamily="18" charset="0"/>
                <a:ea typeface="宋体" pitchFamily="2" charset="-122"/>
              </a:defRPr>
            </a:lvl5pPr>
            <a:lvl6pPr marL="2743200" indent="-457200" fontAlgn="base">
              <a:spcBef>
                <a:spcPct val="0"/>
              </a:spcBef>
              <a:spcAft>
                <a:spcPct val="0"/>
              </a:spcAft>
              <a:defRPr kumimoji="1" sz="2400">
                <a:solidFill>
                  <a:schemeClr val="tx1"/>
                </a:solidFill>
                <a:latin typeface="Times New Roman" pitchFamily="18" charset="0"/>
                <a:ea typeface="宋体" pitchFamily="2" charset="-122"/>
              </a:defRPr>
            </a:lvl6pPr>
            <a:lvl7pPr marL="3200400" indent="-457200" fontAlgn="base">
              <a:spcBef>
                <a:spcPct val="0"/>
              </a:spcBef>
              <a:spcAft>
                <a:spcPct val="0"/>
              </a:spcAft>
              <a:defRPr kumimoji="1" sz="2400">
                <a:solidFill>
                  <a:schemeClr val="tx1"/>
                </a:solidFill>
                <a:latin typeface="Times New Roman" pitchFamily="18" charset="0"/>
                <a:ea typeface="宋体" pitchFamily="2" charset="-122"/>
              </a:defRPr>
            </a:lvl7pPr>
            <a:lvl8pPr marL="3657600" indent="-457200" fontAlgn="base">
              <a:spcBef>
                <a:spcPct val="0"/>
              </a:spcBef>
              <a:spcAft>
                <a:spcPct val="0"/>
              </a:spcAft>
              <a:defRPr kumimoji="1" sz="2400">
                <a:solidFill>
                  <a:schemeClr val="tx1"/>
                </a:solidFill>
                <a:latin typeface="Times New Roman" pitchFamily="18" charset="0"/>
                <a:ea typeface="宋体" pitchFamily="2" charset="-122"/>
              </a:defRPr>
            </a:lvl8pPr>
            <a:lvl9pPr marL="4114800"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a:defRPr/>
            </a:pPr>
            <a:r>
              <a:rPr lang="en-US" altLang="zh-CN" dirty="0">
                <a:latin typeface="方正姚体" pitchFamily="2" charset="-122"/>
                <a:ea typeface="方正姚体" pitchFamily="2" charset="-122"/>
              </a:rPr>
              <a:t>//</a:t>
            </a:r>
            <a:r>
              <a:rPr lang="zh-CN" altLang="en-US" dirty="0">
                <a:latin typeface="方正姚体" pitchFamily="2" charset="-122"/>
                <a:ea typeface="方正姚体" pitchFamily="2" charset="-122"/>
              </a:rPr>
              <a:t>主程序</a:t>
            </a:r>
          </a:p>
          <a:p>
            <a:pPr marL="0" indent="0">
              <a:defRPr/>
            </a:pPr>
            <a:r>
              <a:rPr lang="en-US" altLang="zh-CN" dirty="0">
                <a:latin typeface="方正姚体" pitchFamily="2" charset="-122"/>
                <a:ea typeface="方正姚体" pitchFamily="2" charset="-122"/>
              </a:rPr>
              <a:t>main()</a:t>
            </a:r>
          </a:p>
          <a:p>
            <a:pPr marL="0" indent="0">
              <a:defRPr/>
            </a:pPr>
            <a:r>
              <a:rPr lang="en-US" altLang="zh-CN" dirty="0">
                <a:latin typeface="方正姚体" pitchFamily="2" charset="-122"/>
                <a:ea typeface="方正姚体" pitchFamily="2" charset="-122"/>
              </a:rPr>
              <a:t>{</a:t>
            </a:r>
          </a:p>
          <a:p>
            <a:pPr marL="0" indent="0">
              <a:defRPr/>
            </a:pPr>
            <a:r>
              <a:rPr lang="en-US" altLang="zh-CN" dirty="0">
                <a:latin typeface="方正姚体" pitchFamily="2" charset="-122"/>
                <a:ea typeface="方正姚体" pitchFamily="2" charset="-122"/>
              </a:rPr>
              <a:t>     </a:t>
            </a:r>
            <a:r>
              <a:rPr lang="en-US" altLang="zh-CN" dirty="0" err="1">
                <a:latin typeface="方正姚体" pitchFamily="2" charset="-122"/>
                <a:ea typeface="方正姚体" pitchFamily="2" charset="-122"/>
              </a:rPr>
              <a:t>myclass</a:t>
            </a:r>
            <a:r>
              <a:rPr lang="en-US" altLang="zh-CN" dirty="0">
                <a:latin typeface="方正姚体" pitchFamily="2" charset="-122"/>
                <a:ea typeface="方正姚体" pitchFamily="2" charset="-122"/>
              </a:rPr>
              <a:t>&lt;</a:t>
            </a:r>
            <a:r>
              <a:rPr lang="en-US" altLang="zh-CN" dirty="0" err="1">
                <a:latin typeface="方正姚体" pitchFamily="2" charset="-122"/>
                <a:ea typeface="方正姚体" pitchFamily="2" charset="-122"/>
              </a:rPr>
              <a:t>int</a:t>
            </a:r>
            <a:r>
              <a:rPr lang="en-US" altLang="zh-CN" dirty="0">
                <a:latin typeface="方正姚体" pitchFamily="2" charset="-122"/>
                <a:ea typeface="方正姚体" pitchFamily="2" charset="-122"/>
              </a:rPr>
              <a:t> , double&gt; ob1(12,  0.15);  </a:t>
            </a:r>
          </a:p>
          <a:p>
            <a:pPr marL="0" indent="0">
              <a:defRPr/>
            </a:pP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定义模板类</a:t>
            </a:r>
            <a:r>
              <a:rPr lang="en-US" altLang="zh-CN" dirty="0" err="1">
                <a:latin typeface="方正姚体" pitchFamily="2" charset="-122"/>
                <a:ea typeface="方正姚体" pitchFamily="2" charset="-122"/>
              </a:rPr>
              <a:t>myclass</a:t>
            </a:r>
            <a:r>
              <a:rPr lang="en-US" altLang="zh-CN" dirty="0">
                <a:latin typeface="方正姚体" pitchFamily="2" charset="-122"/>
                <a:ea typeface="方正姚体" pitchFamily="2" charset="-122"/>
              </a:rPr>
              <a:t>&lt;</a:t>
            </a:r>
            <a:r>
              <a:rPr lang="en-US" altLang="zh-CN" dirty="0" err="1">
                <a:latin typeface="方正姚体" pitchFamily="2" charset="-122"/>
                <a:ea typeface="方正姚体" pitchFamily="2" charset="-122"/>
              </a:rPr>
              <a:t>int,double</a:t>
            </a:r>
            <a:r>
              <a:rPr lang="en-US" altLang="zh-CN" dirty="0">
                <a:latin typeface="方正姚体" pitchFamily="2" charset="-122"/>
                <a:ea typeface="方正姚体" pitchFamily="2" charset="-122"/>
              </a:rPr>
              <a:t>&gt;</a:t>
            </a:r>
          </a:p>
          <a:p>
            <a:pPr marL="0" indent="0">
              <a:defRPr/>
            </a:pPr>
            <a:r>
              <a:rPr lang="en-US" altLang="zh-CN" dirty="0">
                <a:latin typeface="方正姚体" pitchFamily="2" charset="-122"/>
                <a:ea typeface="方正姚体" pitchFamily="2" charset="-122"/>
              </a:rPr>
              <a:t>     </a:t>
            </a:r>
            <a:r>
              <a:rPr lang="en-US" altLang="zh-CN" dirty="0" err="1">
                <a:latin typeface="方正姚体" pitchFamily="2" charset="-122"/>
                <a:ea typeface="方正姚体" pitchFamily="2" charset="-122"/>
              </a:rPr>
              <a:t>mycalss</a:t>
            </a:r>
            <a:r>
              <a:rPr lang="en-US" altLang="zh-CN" dirty="0">
                <a:latin typeface="方正姚体" pitchFamily="2" charset="-122"/>
                <a:ea typeface="方正姚体" pitchFamily="2" charset="-122"/>
              </a:rPr>
              <a:t>&lt;char, char*&gt;ob2(</a:t>
            </a:r>
            <a:r>
              <a:rPr lang="en-US" altLang="zh-CN" dirty="0">
                <a:latin typeface="Times New Roman"/>
                <a:ea typeface="方正姚体" pitchFamily="2" charset="-122"/>
              </a:rPr>
              <a:t>‘</a:t>
            </a:r>
            <a:r>
              <a:rPr lang="en-US" altLang="zh-CN" dirty="0">
                <a:latin typeface="方正姚体" pitchFamily="2" charset="-122"/>
                <a:ea typeface="方正姚体" pitchFamily="2" charset="-122"/>
              </a:rPr>
              <a:t>x</a:t>
            </a:r>
            <a:r>
              <a:rPr lang="en-US" altLang="zh-CN" dirty="0">
                <a:latin typeface="Times New Roman"/>
                <a:ea typeface="方正姚体" pitchFamily="2" charset="-122"/>
              </a:rPr>
              <a:t>’</a:t>
            </a:r>
            <a:r>
              <a:rPr lang="en-US" altLang="zh-CN" dirty="0">
                <a:latin typeface="方正姚体" pitchFamily="2" charset="-122"/>
                <a:ea typeface="方正姚体" pitchFamily="2" charset="-122"/>
              </a:rPr>
              <a:t>,  </a:t>
            </a:r>
            <a:r>
              <a:rPr lang="en-US" altLang="zh-CN" dirty="0">
                <a:latin typeface="Times New Roman"/>
                <a:ea typeface="方正姚体" pitchFamily="2" charset="-122"/>
              </a:rPr>
              <a:t>“</a:t>
            </a:r>
            <a:r>
              <a:rPr lang="en-US" altLang="zh-CN" dirty="0">
                <a:latin typeface="方正姚体" pitchFamily="2" charset="-122"/>
                <a:ea typeface="方正姚体" pitchFamily="2" charset="-122"/>
              </a:rPr>
              <a:t>This is a test</a:t>
            </a:r>
            <a:r>
              <a:rPr lang="en-US" altLang="zh-CN" dirty="0">
                <a:latin typeface="Times New Roman"/>
                <a:ea typeface="方正姚体" pitchFamily="2" charset="-122"/>
              </a:rPr>
              <a:t>”</a:t>
            </a:r>
            <a:r>
              <a:rPr lang="en-US" altLang="zh-CN" dirty="0">
                <a:latin typeface="方正姚体" pitchFamily="2" charset="-122"/>
                <a:ea typeface="方正姚体" pitchFamily="2" charset="-122"/>
              </a:rPr>
              <a:t>);  </a:t>
            </a:r>
          </a:p>
          <a:p>
            <a:pPr marL="0" indent="0">
              <a:defRPr/>
            </a:pPr>
            <a:r>
              <a:rPr lang="en-US" altLang="zh-CN" dirty="0">
                <a:latin typeface="方正姚体" pitchFamily="2" charset="-122"/>
                <a:ea typeface="方正姚体" pitchFamily="2" charset="-122"/>
              </a:rPr>
              <a:t>        //</a:t>
            </a:r>
            <a:r>
              <a:rPr lang="zh-CN" altLang="en-US" dirty="0">
                <a:latin typeface="方正姚体" pitchFamily="2" charset="-122"/>
                <a:ea typeface="方正姚体" pitchFamily="2" charset="-122"/>
              </a:rPr>
              <a:t>定义模板类</a:t>
            </a:r>
            <a:r>
              <a:rPr lang="en-US" altLang="zh-CN" dirty="0" err="1">
                <a:latin typeface="方正姚体" pitchFamily="2" charset="-122"/>
                <a:ea typeface="方正姚体" pitchFamily="2" charset="-122"/>
              </a:rPr>
              <a:t>myclass</a:t>
            </a:r>
            <a:r>
              <a:rPr lang="en-US" altLang="zh-CN" dirty="0">
                <a:latin typeface="方正姚体" pitchFamily="2" charset="-122"/>
                <a:ea typeface="方正姚体" pitchFamily="2" charset="-122"/>
              </a:rPr>
              <a:t>&lt;char, char*&gt;</a:t>
            </a:r>
          </a:p>
          <a:p>
            <a:pPr marL="0" indent="0">
              <a:defRPr/>
            </a:pPr>
            <a:r>
              <a:rPr lang="en-US" altLang="zh-CN" dirty="0">
                <a:latin typeface="方正姚体" pitchFamily="2" charset="-122"/>
                <a:ea typeface="方正姚体" pitchFamily="2" charset="-122"/>
              </a:rPr>
              <a:t>     ob1.show();</a:t>
            </a:r>
          </a:p>
          <a:p>
            <a:pPr marL="0" indent="0">
              <a:defRPr/>
            </a:pPr>
            <a:r>
              <a:rPr lang="en-US" altLang="zh-CN" dirty="0">
                <a:latin typeface="方正姚体" pitchFamily="2" charset="-122"/>
                <a:ea typeface="方正姚体" pitchFamily="2" charset="-122"/>
              </a:rPr>
              <a:t>     ob2.show();</a:t>
            </a:r>
          </a:p>
          <a:p>
            <a:pPr marL="0" indent="0">
              <a:defRPr/>
            </a:pPr>
            <a:r>
              <a:rPr lang="en-US" altLang="zh-CN" dirty="0">
                <a:latin typeface="方正姚体" pitchFamily="2" charset="-122"/>
                <a:ea typeface="方正姚体" pitchFamily="2" charset="-122"/>
              </a:rPr>
              <a:t>     return 0;</a:t>
            </a:r>
          </a:p>
          <a:p>
            <a:pPr marL="0" indent="0">
              <a:defRPr/>
            </a:pPr>
            <a:r>
              <a:rPr lang="en-US" altLang="zh-CN" dirty="0">
                <a:latin typeface="方正姚体" pitchFamily="2" charset="-122"/>
                <a:ea typeface="方正姚体" pitchFamily="2" charset="-122"/>
              </a:rPr>
              <a:t>}</a:t>
            </a:r>
          </a:p>
          <a:p>
            <a:pPr>
              <a:defRPr/>
            </a:pPr>
            <a:endParaRPr lang="en-US" altLang="zh-CN" dirty="0">
              <a:latin typeface="方正姚体" pitchFamily="2" charset="-122"/>
              <a:ea typeface="方正姚体" pitchFamily="2" charset="-122"/>
            </a:endParaRPr>
          </a:p>
          <a:p>
            <a:pPr>
              <a:defRPr/>
            </a:pPr>
            <a:r>
              <a:rPr lang="zh-CN" altLang="en-US" dirty="0">
                <a:latin typeface="方正姚体" pitchFamily="2" charset="-122"/>
                <a:ea typeface="方正姚体" pitchFamily="2" charset="-122"/>
              </a:rPr>
              <a:t>上面的程序中声明了有两个模板参数的类模板。</a:t>
            </a:r>
          </a:p>
        </p:txBody>
      </p:sp>
      <p:sp>
        <p:nvSpPr>
          <p:cNvPr id="3" name="AutoShape 9"/>
          <p:cNvSpPr>
            <a:spLocks noChangeArrowheads="1"/>
          </p:cNvSpPr>
          <p:nvPr/>
        </p:nvSpPr>
        <p:spPr bwMode="auto">
          <a:xfrm>
            <a:off x="8835479" y="3357786"/>
            <a:ext cx="2953434" cy="1368742"/>
          </a:xfrm>
          <a:prstGeom prst="wedgeRectCallout">
            <a:avLst>
              <a:gd name="adj1" fmla="val -43764"/>
              <a:gd name="adj2" fmla="val 48722"/>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方正姚体" panose="02010601030101010101" pitchFamily="2" charset="-122"/>
                <a:ea typeface="方正姚体" panose="02010601030101010101" pitchFamily="2" charset="-122"/>
              </a:rPr>
              <a:t>程序运行结果</a:t>
            </a:r>
            <a:r>
              <a:rPr lang="en-US" altLang="zh-CN">
                <a:latin typeface="方正姚体" panose="02010601030101010101" pitchFamily="2" charset="-122"/>
                <a:ea typeface="方正姚体" panose="02010601030101010101" pitchFamily="2" charset="-122"/>
              </a:rPr>
              <a:t>:</a:t>
            </a:r>
          </a:p>
          <a:p>
            <a:pPr eaLnBrk="1" hangingPunct="1"/>
            <a:r>
              <a:rPr lang="en-US" altLang="zh-CN">
                <a:latin typeface="方正姚体" panose="02010601030101010101" pitchFamily="2" charset="-122"/>
                <a:ea typeface="方正姚体" panose="02010601030101010101" pitchFamily="2" charset="-122"/>
              </a:rPr>
              <a:t>i=12   j=0.15</a:t>
            </a:r>
          </a:p>
          <a:p>
            <a:pPr eaLnBrk="1" hangingPunct="1"/>
            <a:r>
              <a:rPr lang="en-US" altLang="zh-CN">
                <a:latin typeface="方正姚体" panose="02010601030101010101" pitchFamily="2" charset="-122"/>
                <a:ea typeface="方正姚体" panose="02010601030101010101" pitchFamily="2" charset="-122"/>
              </a:rPr>
              <a:t>i=x     j=This is a test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0" kern="0" dirty="0"/>
              <a:t>类</a:t>
            </a:r>
            <a:r>
              <a:rPr lang="zh-CN" altLang="en-US" sz="3200" kern="0" dirty="0" smtClean="0"/>
              <a:t>模板实例化</a:t>
            </a:r>
            <a:endParaRPr lang="zh-CN" altLang="en-US" sz="3200" kern="0" dirty="0"/>
          </a:p>
        </p:txBody>
      </p:sp>
    </p:spTree>
    <p:extLst>
      <p:ext uri="{BB962C8B-B14F-4D97-AF65-F5344CB8AC3E}">
        <p14:creationId xmlns:p14="http://schemas.microsoft.com/office/powerpoint/2010/main" val="40778408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45" presetClass="entr" presetSubtype="0" fill="hold" grpId="0" nodeType="after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ppt_w</p:attrName>
                                        </p:attrNameLst>
                                      </p:cBhvr>
                                      <p:tavLst>
                                        <p:tav tm="0" fmla="#ppt_w*sin(2.5*pi*$)">
                                          <p:val>
                                            <p:fltVal val="0"/>
                                          </p:val>
                                        </p:tav>
                                        <p:tav tm="100000">
                                          <p:val>
                                            <p:fltVal val="1"/>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childTnLst>
                                </p:cTn>
                              </p:par>
                            </p:childTnLst>
                          </p:cTn>
                        </p:par>
                        <p:par>
                          <p:cTn id="22" fill="hold">
                            <p:stCondLst>
                              <p:cond delay="220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2"/>
                                        </p:tgtEl>
                                      </p:cBhvr>
                                    </p:animEffect>
                                    <p:animScale>
                                      <p:cBhvr>
                                        <p:cTn id="25"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2" grpId="0"/>
      <p:bldP spid="1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202631" y="1125538"/>
            <a:ext cx="9649072" cy="57340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533507" indent="-533507">
              <a:lnSpc>
                <a:spcPct val="90000"/>
              </a:lnSpc>
              <a:buNone/>
              <a:defRPr/>
            </a:pPr>
            <a:r>
              <a:rPr lang="zh-CN" altLang="en-US" sz="2400" b="0" kern="0" dirty="0">
                <a:latin typeface="方正姚体" pitchFamily="2" charset="-122"/>
              </a:rPr>
              <a:t>在这个实例中实现了一个简单的栈（先进后出的数据结构）：</a:t>
            </a:r>
          </a:p>
          <a:p>
            <a:pPr marL="0" indent="0">
              <a:lnSpc>
                <a:spcPct val="90000"/>
              </a:lnSpc>
              <a:buClr>
                <a:schemeClr val="tx1"/>
              </a:buClr>
              <a:buNone/>
              <a:defRPr/>
            </a:pPr>
            <a:r>
              <a:rPr lang="en-US" altLang="zh-CN" sz="2400" b="0" kern="0" dirty="0">
                <a:latin typeface="方正姚体" pitchFamily="2" charset="-122"/>
              </a:rPr>
              <a:t>#include &lt;</a:t>
            </a:r>
            <a:r>
              <a:rPr lang="en-US" altLang="zh-CN" sz="2400" b="0" kern="0" dirty="0" err="1">
                <a:latin typeface="方正姚体" pitchFamily="2" charset="-122"/>
              </a:rPr>
              <a:t>iostream.h</a:t>
            </a:r>
            <a:r>
              <a:rPr lang="en-US" altLang="zh-CN" sz="2400" b="0" kern="0" dirty="0">
                <a:latin typeface="方正姚体" pitchFamily="2" charset="-122"/>
              </a:rPr>
              <a:t>&gt;</a:t>
            </a:r>
          </a:p>
          <a:p>
            <a:pPr marL="0" indent="0">
              <a:lnSpc>
                <a:spcPct val="90000"/>
              </a:lnSpc>
              <a:buClr>
                <a:schemeClr val="tx1"/>
              </a:buClr>
              <a:buNone/>
              <a:defRPr/>
            </a:pPr>
            <a:r>
              <a:rPr lang="en-US" altLang="zh-CN" sz="2400" b="0" kern="0" dirty="0">
                <a:latin typeface="方正姚体" pitchFamily="2" charset="-122"/>
              </a:rPr>
              <a:t>template &lt;class T&gt;             //</a:t>
            </a:r>
            <a:r>
              <a:rPr lang="zh-CN" altLang="en-US" sz="2400" b="0" kern="0" dirty="0">
                <a:latin typeface="方正姚体" pitchFamily="2" charset="-122"/>
              </a:rPr>
              <a:t>定义栈类</a:t>
            </a:r>
          </a:p>
          <a:p>
            <a:pPr marL="0" indent="0">
              <a:lnSpc>
                <a:spcPct val="90000"/>
              </a:lnSpc>
              <a:buClr>
                <a:schemeClr val="tx1"/>
              </a:buClr>
              <a:buNone/>
              <a:defRPr/>
            </a:pPr>
            <a:r>
              <a:rPr lang="en-US" altLang="zh-CN" sz="2400" b="0" kern="0" dirty="0">
                <a:latin typeface="方正姚体" pitchFamily="2" charset="-122"/>
              </a:rPr>
              <a:t>class stack</a:t>
            </a:r>
          </a:p>
          <a:p>
            <a:pPr marL="0" indent="0">
              <a:lnSpc>
                <a:spcPct val="90000"/>
              </a:lnSpc>
              <a:buClr>
                <a:schemeClr val="tx1"/>
              </a:buClr>
              <a:buNone/>
              <a:defRPr/>
            </a:pPr>
            <a:r>
              <a:rPr lang="en-US" altLang="zh-CN" sz="2400" b="0" kern="0" dirty="0">
                <a:latin typeface="方正姚体" pitchFamily="2" charset="-122"/>
              </a:rPr>
              <a:t>{</a:t>
            </a:r>
          </a:p>
          <a:p>
            <a:pPr marL="0" indent="0">
              <a:lnSpc>
                <a:spcPct val="90000"/>
              </a:lnSpc>
              <a:buClr>
                <a:schemeClr val="tx1"/>
              </a:buClr>
              <a:buNone/>
              <a:defRPr/>
            </a:pPr>
            <a:r>
              <a:rPr lang="en-US" altLang="zh-CN" sz="2400" b="0" kern="0" dirty="0">
                <a:latin typeface="方正姚体" pitchFamily="2" charset="-122"/>
              </a:rPr>
              <a:t>private:</a:t>
            </a:r>
          </a:p>
          <a:p>
            <a:pPr marL="0" indent="0">
              <a:lnSpc>
                <a:spcPct val="90000"/>
              </a:lnSpc>
              <a:buClr>
                <a:schemeClr val="tx1"/>
              </a:buClr>
              <a:buNone/>
              <a:defRPr/>
            </a:pPr>
            <a:r>
              <a:rPr lang="en-US" altLang="zh-CN" sz="2400" b="0" kern="0" dirty="0">
                <a:latin typeface="方正姚体" pitchFamily="2" charset="-122"/>
              </a:rPr>
              <a:t>	</a:t>
            </a:r>
            <a:r>
              <a:rPr lang="en-US" altLang="zh-CN" sz="2400" b="0" kern="0" dirty="0" smtClean="0">
                <a:latin typeface="方正姚体" pitchFamily="2" charset="-122"/>
              </a:rPr>
              <a:t>T </a:t>
            </a:r>
            <a:r>
              <a:rPr lang="en-US" altLang="zh-CN" sz="2400" b="0" kern="0" dirty="0" err="1">
                <a:latin typeface="方正姚体" pitchFamily="2" charset="-122"/>
              </a:rPr>
              <a:t>stck</a:t>
            </a:r>
            <a:r>
              <a:rPr lang="en-US" altLang="zh-CN" sz="2400" b="0" kern="0" dirty="0">
                <a:latin typeface="方正姚体" pitchFamily="2" charset="-122"/>
              </a:rPr>
              <a:t>[100];	//</a:t>
            </a:r>
            <a:r>
              <a:rPr lang="zh-CN" altLang="en-US" sz="2400" b="0" kern="0" dirty="0">
                <a:latin typeface="方正姚体" pitchFamily="2" charset="-122"/>
              </a:rPr>
              <a:t>定义栈空间</a:t>
            </a:r>
          </a:p>
          <a:p>
            <a:pPr marL="0" indent="0">
              <a:lnSpc>
                <a:spcPct val="90000"/>
              </a:lnSpc>
              <a:buClr>
                <a:schemeClr val="tx1"/>
              </a:buClr>
              <a:buNone/>
              <a:defRPr/>
            </a:pPr>
            <a:r>
              <a:rPr lang="zh-CN" altLang="en-US" sz="2400" b="0" kern="0" dirty="0">
                <a:latin typeface="方正姚体" pitchFamily="2" charset="-122"/>
              </a:rPr>
              <a:t>	</a:t>
            </a:r>
            <a:r>
              <a:rPr lang="en-US" altLang="zh-CN" sz="2400" b="0" kern="0" dirty="0" err="1" smtClean="0">
                <a:latin typeface="方正姚体" pitchFamily="2" charset="-122"/>
              </a:rPr>
              <a:t>int</a:t>
            </a:r>
            <a:r>
              <a:rPr lang="en-US" altLang="zh-CN" sz="2400" b="0" kern="0" dirty="0" smtClean="0">
                <a:latin typeface="方正姚体" pitchFamily="2" charset="-122"/>
              </a:rPr>
              <a:t> </a:t>
            </a:r>
            <a:r>
              <a:rPr lang="en-US" altLang="zh-CN" sz="2400" b="0" kern="0" dirty="0" err="1">
                <a:latin typeface="方正姚体" pitchFamily="2" charset="-122"/>
              </a:rPr>
              <a:t>tos</a:t>
            </a:r>
            <a:r>
              <a:rPr lang="en-US" altLang="zh-CN" sz="2400" b="0" kern="0" dirty="0">
                <a:latin typeface="方正姚体" pitchFamily="2" charset="-122"/>
              </a:rPr>
              <a:t>;		//</a:t>
            </a:r>
            <a:r>
              <a:rPr lang="zh-CN" altLang="en-US" sz="2400" b="0" kern="0" dirty="0">
                <a:latin typeface="方正姚体" pitchFamily="2" charset="-122"/>
              </a:rPr>
              <a:t>定义栈顶位置</a:t>
            </a:r>
          </a:p>
          <a:p>
            <a:pPr marL="0" indent="0">
              <a:lnSpc>
                <a:spcPct val="90000"/>
              </a:lnSpc>
              <a:buClr>
                <a:schemeClr val="tx1"/>
              </a:buClr>
              <a:buNone/>
              <a:defRPr/>
            </a:pPr>
            <a:r>
              <a:rPr lang="en-US" altLang="zh-CN" sz="2400" b="0" kern="0" dirty="0">
                <a:latin typeface="方正姚体" pitchFamily="2" charset="-122"/>
              </a:rPr>
              <a:t>public:</a:t>
            </a:r>
          </a:p>
          <a:p>
            <a:pPr marL="0" indent="0">
              <a:lnSpc>
                <a:spcPct val="90000"/>
              </a:lnSpc>
              <a:buClr>
                <a:schemeClr val="tx1"/>
              </a:buClr>
              <a:buNone/>
              <a:defRPr/>
            </a:pPr>
            <a:r>
              <a:rPr lang="en-US" altLang="zh-CN" sz="2400" b="0" kern="0" dirty="0">
                <a:latin typeface="方正姚体" pitchFamily="2" charset="-122"/>
              </a:rPr>
              <a:t>	</a:t>
            </a:r>
            <a:r>
              <a:rPr lang="en-US" altLang="zh-CN" sz="2400" b="0" kern="0" dirty="0" smtClean="0">
                <a:latin typeface="方正姚体" pitchFamily="2" charset="-122"/>
              </a:rPr>
              <a:t>stack</a:t>
            </a:r>
            <a:r>
              <a:rPr lang="en-US" altLang="zh-CN" sz="2400" b="0" kern="0" dirty="0">
                <a:latin typeface="方正姚体" pitchFamily="2" charset="-122"/>
              </a:rPr>
              <a:t>(){</a:t>
            </a:r>
            <a:r>
              <a:rPr lang="en-US" altLang="zh-CN" sz="2400" b="0" kern="0" dirty="0" err="1">
                <a:latin typeface="方正姚体" pitchFamily="2" charset="-122"/>
              </a:rPr>
              <a:t>tos</a:t>
            </a:r>
            <a:r>
              <a:rPr lang="en-US" altLang="zh-CN" sz="2400" b="0" kern="0" dirty="0">
                <a:latin typeface="方正姚体" pitchFamily="2" charset="-122"/>
              </a:rPr>
              <a:t>=0;}	//</a:t>
            </a:r>
            <a:r>
              <a:rPr lang="zh-CN" altLang="en-US" sz="2400" b="0" kern="0" dirty="0">
                <a:latin typeface="方正姚体" pitchFamily="2" charset="-122"/>
              </a:rPr>
              <a:t>构造函数</a:t>
            </a:r>
          </a:p>
          <a:p>
            <a:pPr marL="0" indent="0">
              <a:lnSpc>
                <a:spcPct val="90000"/>
              </a:lnSpc>
              <a:buClr>
                <a:schemeClr val="tx1"/>
              </a:buClr>
              <a:buNone/>
              <a:defRPr/>
            </a:pPr>
            <a:r>
              <a:rPr lang="zh-CN" altLang="en-US" sz="2400" b="0" kern="0" dirty="0">
                <a:latin typeface="方正姚体" pitchFamily="2" charset="-122"/>
              </a:rPr>
              <a:t>	</a:t>
            </a:r>
            <a:r>
              <a:rPr lang="en-US" altLang="zh-CN" sz="2400" b="0" kern="0" dirty="0" smtClean="0">
                <a:latin typeface="方正姚体" pitchFamily="2" charset="-122"/>
              </a:rPr>
              <a:t>void </a:t>
            </a:r>
            <a:r>
              <a:rPr lang="en-US" altLang="zh-CN" sz="2400" b="0" kern="0" dirty="0">
                <a:latin typeface="方正姚体" pitchFamily="2" charset="-122"/>
              </a:rPr>
              <a:t>push(T </a:t>
            </a:r>
            <a:r>
              <a:rPr lang="en-US" altLang="zh-CN" sz="2400" b="0" kern="0" dirty="0" err="1">
                <a:latin typeface="方正姚体" pitchFamily="2" charset="-122"/>
              </a:rPr>
              <a:t>ch</a:t>
            </a:r>
            <a:r>
              <a:rPr lang="en-US" altLang="zh-CN" sz="2400" b="0" kern="0" dirty="0">
                <a:latin typeface="方正姚体" pitchFamily="2" charset="-122"/>
              </a:rPr>
              <a:t>);	//</a:t>
            </a:r>
            <a:r>
              <a:rPr lang="zh-CN" altLang="en-US" sz="2400" b="0" kern="0" dirty="0">
                <a:latin typeface="方正姚体" pitchFamily="2" charset="-122"/>
              </a:rPr>
              <a:t>压栈</a:t>
            </a:r>
          </a:p>
          <a:p>
            <a:pPr marL="0" indent="0">
              <a:lnSpc>
                <a:spcPct val="90000"/>
              </a:lnSpc>
              <a:buClr>
                <a:schemeClr val="tx1"/>
              </a:buClr>
              <a:buNone/>
              <a:defRPr/>
            </a:pPr>
            <a:r>
              <a:rPr lang="zh-CN" altLang="en-US" sz="2400" b="0" kern="0" dirty="0">
                <a:latin typeface="方正姚体" pitchFamily="2" charset="-122"/>
              </a:rPr>
              <a:t>	</a:t>
            </a:r>
            <a:r>
              <a:rPr lang="en-US" altLang="zh-CN" sz="2400" b="0" kern="0" dirty="0" smtClean="0">
                <a:latin typeface="方正姚体" pitchFamily="2" charset="-122"/>
              </a:rPr>
              <a:t>T </a:t>
            </a:r>
            <a:r>
              <a:rPr lang="en-US" altLang="zh-CN" sz="2400" b="0" kern="0" dirty="0">
                <a:latin typeface="方正姚体" pitchFamily="2" charset="-122"/>
              </a:rPr>
              <a:t>pop();		//</a:t>
            </a:r>
            <a:r>
              <a:rPr lang="zh-CN" altLang="en-US" sz="2400" b="0" kern="0" dirty="0">
                <a:latin typeface="方正姚体" pitchFamily="2" charset="-122"/>
              </a:rPr>
              <a:t>出栈</a:t>
            </a:r>
          </a:p>
          <a:p>
            <a:pPr marL="0" indent="0">
              <a:lnSpc>
                <a:spcPct val="90000"/>
              </a:lnSpc>
              <a:buClr>
                <a:schemeClr val="tx1"/>
              </a:buClr>
              <a:buNone/>
              <a:defRPr/>
            </a:pPr>
            <a:r>
              <a:rPr lang="en-US" altLang="zh-CN" sz="2400" b="0" kern="0" dirty="0">
                <a:latin typeface="方正姚体" pitchFamily="2" charset="-122"/>
              </a:rPr>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3.</a:t>
            </a:r>
            <a:r>
              <a:rPr lang="zh-CN" altLang="en-US" sz="3600" kern="0" dirty="0"/>
              <a:t>栈类</a:t>
            </a:r>
            <a:r>
              <a:rPr lang="zh-CN" altLang="en-US" sz="3600" kern="0" dirty="0" smtClean="0"/>
              <a:t>模板</a:t>
            </a:r>
            <a:endParaRPr lang="zh-CN" altLang="en-US" sz="3600" kern="0" dirty="0"/>
          </a:p>
        </p:txBody>
      </p:sp>
    </p:spTree>
    <p:extLst>
      <p:ext uri="{BB962C8B-B14F-4D97-AF65-F5344CB8AC3E}">
        <p14:creationId xmlns:p14="http://schemas.microsoft.com/office/powerpoint/2010/main" val="26176666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blinds(horizontal)">
                                      <p:cBhvr>
                                        <p:cTn id="39" dur="500"/>
                                        <p:tgtEl>
                                          <p:spTgt spid="3">
                                            <p:txEl>
                                              <p:pRg st="7" end="7"/>
                                            </p:txEl>
                                          </p:spTgt>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blinds(horizontal)">
                                      <p:cBhvr>
                                        <p:cTn id="43" dur="500"/>
                                        <p:tgtEl>
                                          <p:spTgt spid="3">
                                            <p:txEl>
                                              <p:pRg st="8" end="8"/>
                                            </p:txEl>
                                          </p:spTgt>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par>
                          <p:cTn id="52" fill="hold" nodeType="afterGroup">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blinds(horizontal)">
                                      <p:cBhvr>
                                        <p:cTn id="55" dur="500"/>
                                        <p:tgtEl>
                                          <p:spTgt spid="3">
                                            <p:txEl>
                                              <p:pRg st="11" end="11"/>
                                            </p:txEl>
                                          </p:spTgt>
                                        </p:tgtEl>
                                      </p:cBhvr>
                                    </p:animEffect>
                                  </p:childTnLst>
                                </p:cTn>
                              </p:par>
                            </p:childTnLst>
                          </p:cTn>
                        </p:par>
                        <p:par>
                          <p:cTn id="56" fill="hold" nodeType="afterGroup">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blinds(horizontal)">
                                      <p:cBhvr>
                                        <p:cTn id="59" dur="500"/>
                                        <p:tgtEl>
                                          <p:spTgt spid="3">
                                            <p:txEl>
                                              <p:pRg st="12" end="12"/>
                                            </p:txEl>
                                          </p:spTgt>
                                        </p:tgtEl>
                                      </p:cBhvr>
                                    </p:animEffect>
                                  </p:childTnLst>
                                </p:cTn>
                              </p:par>
                            </p:childTnLst>
                          </p:cTn>
                        </p:par>
                        <p:par>
                          <p:cTn id="60" fill="hold">
                            <p:stCondLst>
                              <p:cond delay="7000"/>
                            </p:stCondLst>
                            <p:childTnLst>
                              <p:par>
                                <p:cTn id="61" presetID="45" presetClass="entr" presetSubtype="0" fill="hold" grpId="0" nodeType="afterEffect">
                                  <p:stCondLst>
                                    <p:cond delay="0"/>
                                  </p:stCondLst>
                                  <p:iterate type="lt">
                                    <p:tmPct val="10000"/>
                                  </p:iterate>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ppt_w</p:attrName>
                                        </p:attrNameLst>
                                      </p:cBhvr>
                                      <p:tavLst>
                                        <p:tav tm="0" fmla="#ppt_w*sin(2.5*pi*$)">
                                          <p:val>
                                            <p:fltVal val="0"/>
                                          </p:val>
                                        </p:tav>
                                        <p:tav tm="100000">
                                          <p:val>
                                            <p:fltVal val="1"/>
                                          </p:val>
                                        </p:tav>
                                      </p:tavLst>
                                    </p:anim>
                                    <p:anim calcmode="lin" valueType="num">
                                      <p:cBhvr>
                                        <p:cTn id="65" dur="1000" fill="hold"/>
                                        <p:tgtEl>
                                          <p:spTgt spid="12"/>
                                        </p:tgtEl>
                                        <p:attrNameLst>
                                          <p:attrName>ppt_h</p:attrName>
                                        </p:attrNameLst>
                                      </p:cBhvr>
                                      <p:tavLst>
                                        <p:tav tm="0">
                                          <p:val>
                                            <p:strVal val="#ppt_h"/>
                                          </p:val>
                                        </p:tav>
                                        <p:tav tm="100000">
                                          <p:val>
                                            <p:strVal val="#ppt_h"/>
                                          </p:val>
                                        </p:tav>
                                      </p:tavLst>
                                    </p:anim>
                                  </p:childTnLst>
                                </p:cTn>
                              </p:par>
                            </p:childTnLst>
                          </p:cTn>
                        </p:par>
                        <p:par>
                          <p:cTn id="66" fill="hold">
                            <p:stCondLst>
                              <p:cond delay="8600"/>
                            </p:stCondLst>
                            <p:childTnLst>
                              <p:par>
                                <p:cTn id="67" presetID="26" presetClass="emph" presetSubtype="0" fill="hold" grpId="1" nodeType="afterEffect">
                                  <p:stCondLst>
                                    <p:cond delay="0"/>
                                  </p:stCondLst>
                                  <p:iterate type="lt">
                                    <p:tmPct val="0"/>
                                  </p:iterate>
                                  <p:childTnLst>
                                    <p:animEffect transition="out" filter="fade">
                                      <p:cBhvr>
                                        <p:cTn id="68" dur="500" tmFilter="0, 0; .2, .5; .8, .5; 1, 0"/>
                                        <p:tgtEl>
                                          <p:spTgt spid="12"/>
                                        </p:tgtEl>
                                      </p:cBhvr>
                                    </p:animEffect>
                                    <p:animScale>
                                      <p:cBhvr>
                                        <p:cTn id="69"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808358" y="1197546"/>
            <a:ext cx="6940569" cy="442062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400" b="0" kern="0" dirty="0">
                <a:latin typeface="方正姚体" pitchFamily="2" charset="-122"/>
              </a:rPr>
              <a:t>//</a:t>
            </a:r>
            <a:r>
              <a:rPr lang="zh-CN" altLang="en-US" sz="2400" b="0" kern="0" dirty="0">
                <a:latin typeface="方正姚体" pitchFamily="2" charset="-122"/>
              </a:rPr>
              <a:t>压栈实现</a:t>
            </a:r>
          </a:p>
          <a:p>
            <a:pPr marL="0" indent="0">
              <a:lnSpc>
                <a:spcPct val="80000"/>
              </a:lnSpc>
              <a:buClr>
                <a:schemeClr val="tx1"/>
              </a:buClr>
              <a:buNone/>
              <a:defRPr/>
            </a:pPr>
            <a:r>
              <a:rPr lang="en-US" altLang="zh-CN" sz="2400" b="0" kern="0" dirty="0">
                <a:latin typeface="方正姚体" pitchFamily="2" charset="-122"/>
              </a:rPr>
              <a:t>template &lt;class T&gt;</a:t>
            </a:r>
          </a:p>
          <a:p>
            <a:pPr marL="0" indent="0">
              <a:lnSpc>
                <a:spcPct val="80000"/>
              </a:lnSpc>
              <a:buClr>
                <a:schemeClr val="tx1"/>
              </a:buClr>
              <a:buNone/>
              <a:defRPr/>
            </a:pPr>
            <a:r>
              <a:rPr lang="en-US" altLang="zh-CN" sz="2400" b="0" kern="0" dirty="0">
                <a:latin typeface="方正姚体" pitchFamily="2" charset="-122"/>
              </a:rPr>
              <a:t>void stack &lt;T&gt;::push(T </a:t>
            </a:r>
            <a:r>
              <a:rPr lang="en-US" altLang="zh-CN" sz="2400" b="0" kern="0" dirty="0" err="1">
                <a:latin typeface="方正姚体" pitchFamily="2" charset="-122"/>
              </a:rPr>
              <a:t>ch</a:t>
            </a: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if(</a:t>
            </a:r>
            <a:r>
              <a:rPr lang="en-US" altLang="zh-CN" sz="2400" b="0" kern="0" dirty="0" err="1">
                <a:latin typeface="方正姚体" pitchFamily="2" charset="-122"/>
              </a:rPr>
              <a:t>tos</a:t>
            </a:r>
            <a:r>
              <a:rPr lang="en-US" altLang="zh-CN" sz="2400" b="0" kern="0" dirty="0">
                <a:latin typeface="方正姚体" pitchFamily="2" charset="-122"/>
              </a:rPr>
              <a:t>==100-1)			//</a:t>
            </a:r>
            <a:r>
              <a:rPr lang="zh-CN" altLang="en-US" sz="2400" b="0" kern="0" dirty="0">
                <a:latin typeface="方正姚体" pitchFamily="2" charset="-122"/>
              </a:rPr>
              <a:t>合法性判断</a:t>
            </a:r>
          </a:p>
          <a:p>
            <a:pPr marL="0" indent="0">
              <a:lnSpc>
                <a:spcPct val="80000"/>
              </a:lnSpc>
              <a:buClr>
                <a:schemeClr val="tx1"/>
              </a:buClr>
              <a:buNone/>
              <a:defRPr/>
            </a:pPr>
            <a:r>
              <a:rPr lang="zh-CN" altLang="en-US" sz="2400" b="0" kern="0" dirty="0">
                <a:latin typeface="方正姚体" pitchFamily="2" charset="-122"/>
              </a:rPr>
              <a:t>	</a:t>
            </a: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 &lt;&lt;"stack is full\n";</a:t>
            </a:r>
          </a:p>
          <a:p>
            <a:pPr marL="0" indent="0">
              <a:lnSpc>
                <a:spcPct val="80000"/>
              </a:lnSpc>
              <a:buClr>
                <a:schemeClr val="tx1"/>
              </a:buClr>
              <a:buNone/>
              <a:defRPr/>
            </a:pPr>
            <a:r>
              <a:rPr lang="en-US" altLang="zh-CN" sz="2400" b="0" kern="0" dirty="0">
                <a:latin typeface="方正姚体" pitchFamily="2" charset="-122"/>
              </a:rPr>
              <a:t>		return;</a:t>
            </a:r>
          </a:p>
          <a:p>
            <a:pPr marL="0" indent="0">
              <a:lnSpc>
                <a:spcPct val="80000"/>
              </a:lnSpc>
              <a:buClr>
                <a:schemeClr val="tx1"/>
              </a:buClr>
              <a:buNone/>
              <a:defRPr/>
            </a:pPr>
            <a:r>
              <a:rPr lang="en-US" altLang="zh-CN" sz="2400" b="0" kern="0" dirty="0">
                <a:latin typeface="方正姚体" pitchFamily="2" charset="-122"/>
              </a:rPr>
              <a:t>	}</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stck</a:t>
            </a:r>
            <a:r>
              <a:rPr lang="en-US" altLang="zh-CN" sz="2400" b="0" kern="0" dirty="0">
                <a:latin typeface="方正姚体" pitchFamily="2" charset="-122"/>
              </a:rPr>
              <a:t>[</a:t>
            </a:r>
            <a:r>
              <a:rPr lang="en-US" altLang="zh-CN" sz="2400" b="0" kern="0" dirty="0" err="1">
                <a:latin typeface="方正姚体" pitchFamily="2" charset="-122"/>
              </a:rPr>
              <a:t>tos</a:t>
            </a:r>
            <a:r>
              <a:rPr lang="en-US" altLang="zh-CN" sz="2400" b="0" kern="0" dirty="0">
                <a:latin typeface="方正姚体" pitchFamily="2" charset="-122"/>
              </a:rPr>
              <a:t>]=</a:t>
            </a:r>
            <a:r>
              <a:rPr lang="en-US" altLang="zh-CN" sz="2400" b="0" kern="0" dirty="0" err="1">
                <a:latin typeface="方正姚体" pitchFamily="2" charset="-122"/>
              </a:rPr>
              <a:t>ch</a:t>
            </a:r>
            <a:r>
              <a:rPr lang="en-US" altLang="zh-CN" sz="2400" b="0" kern="0" dirty="0">
                <a:latin typeface="方正姚体" pitchFamily="2" charset="-122"/>
              </a:rPr>
              <a:t>;			//</a:t>
            </a:r>
            <a:r>
              <a:rPr lang="zh-CN" altLang="en-US" sz="2400" b="0" kern="0" dirty="0">
                <a:latin typeface="方正姚体" pitchFamily="2" charset="-122"/>
              </a:rPr>
              <a:t>入栈操作</a:t>
            </a:r>
          </a:p>
          <a:p>
            <a:pPr marL="0" indent="0">
              <a:lnSpc>
                <a:spcPct val="80000"/>
              </a:lnSpc>
              <a:buClr>
                <a:schemeClr val="tx1"/>
              </a:buClr>
              <a:buNone/>
              <a:defRPr/>
            </a:pPr>
            <a:r>
              <a:rPr lang="zh-CN" altLang="en-US" sz="2400" b="0" kern="0" dirty="0">
                <a:latin typeface="方正姚体" pitchFamily="2" charset="-122"/>
              </a:rPr>
              <a:t>	</a:t>
            </a:r>
            <a:r>
              <a:rPr lang="en-US" altLang="zh-CN" sz="2400" b="0" kern="0" dirty="0" err="1">
                <a:latin typeface="方正姚体" pitchFamily="2" charset="-122"/>
              </a:rPr>
              <a:t>tos</a:t>
            </a:r>
            <a:r>
              <a:rPr lang="en-US" altLang="zh-CN" sz="2400" b="0" kern="0" dirty="0">
                <a:latin typeface="方正姚体" pitchFamily="2" charset="-122"/>
              </a:rPr>
              <a:t>++;				//</a:t>
            </a:r>
            <a:r>
              <a:rPr lang="zh-CN" altLang="en-US" sz="2400" b="0" kern="0" dirty="0">
                <a:latin typeface="方正姚体" pitchFamily="2" charset="-122"/>
              </a:rPr>
              <a:t>栈顶指针加</a:t>
            </a:r>
            <a:r>
              <a:rPr lang="en-US" altLang="zh-CN" sz="2400" b="0" kern="0" dirty="0">
                <a:latin typeface="方正姚体" pitchFamily="2" charset="-122"/>
              </a:rPr>
              <a:t>1</a:t>
            </a:r>
          </a:p>
          <a:p>
            <a:pPr marL="0" indent="0">
              <a:lnSpc>
                <a:spcPct val="80000"/>
              </a:lnSpc>
              <a:buClr>
                <a:schemeClr val="tx1"/>
              </a:buClr>
              <a:buNone/>
              <a:defRPr/>
            </a:pPr>
            <a:r>
              <a:rPr lang="en-US" altLang="zh-CN" sz="2400" b="0" kern="0" dirty="0">
                <a:latin typeface="方正姚体"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3.</a:t>
            </a:r>
            <a:r>
              <a:rPr lang="zh-CN" altLang="en-US" sz="3600" kern="0" dirty="0"/>
              <a:t>栈类</a:t>
            </a:r>
            <a:r>
              <a:rPr lang="zh-CN" altLang="en-US" sz="3600" kern="0" dirty="0" smtClean="0"/>
              <a:t>模板</a:t>
            </a:r>
            <a:endParaRPr lang="zh-CN" altLang="en-US" sz="3600" kern="0" dirty="0"/>
          </a:p>
        </p:txBody>
      </p:sp>
    </p:spTree>
    <p:extLst>
      <p:ext uri="{BB962C8B-B14F-4D97-AF65-F5344CB8AC3E}">
        <p14:creationId xmlns:p14="http://schemas.microsoft.com/office/powerpoint/2010/main" val="5214499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blinds(horizontal)">
                                      <p:cBhvr>
                                        <p:cTn id="16" dur="500"/>
                                        <p:tgtEl>
                                          <p:spTgt spid="2">
                                            <p:txEl>
                                              <p:pRg st="1" end="1"/>
                                            </p:txEl>
                                          </p:spTgt>
                                        </p:tgtEl>
                                      </p:cBhvr>
                                    </p:animEffect>
                                  </p:childTnLst>
                                </p:cTn>
                              </p:par>
                            </p:childTnLst>
                          </p:cTn>
                        </p:par>
                        <p:par>
                          <p:cTn id="17" fill="hold" nodeType="afterGroup">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blinds(horizontal)">
                                      <p:cBhvr>
                                        <p:cTn id="20" dur="500"/>
                                        <p:tgtEl>
                                          <p:spTgt spid="2">
                                            <p:txEl>
                                              <p:pRg st="2" end="2"/>
                                            </p:txEl>
                                          </p:spTgt>
                                        </p:tgtEl>
                                      </p:cBhvr>
                                    </p:animEffect>
                                  </p:childTnLst>
                                </p:cTn>
                              </p:par>
                            </p:childTnLst>
                          </p:cTn>
                        </p:par>
                        <p:par>
                          <p:cTn id="21" fill="hold" nodeType="afterGroup">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blinds(horizontal)">
                                      <p:cBhvr>
                                        <p:cTn id="24" dur="500"/>
                                        <p:tgtEl>
                                          <p:spTgt spid="2">
                                            <p:txEl>
                                              <p:pRg st="3" end="3"/>
                                            </p:txEl>
                                          </p:spTgt>
                                        </p:tgtEl>
                                      </p:cBhvr>
                                    </p:animEffect>
                                  </p:childTnLst>
                                </p:cTn>
                              </p:par>
                            </p:childTnLst>
                          </p:cTn>
                        </p:par>
                        <p:par>
                          <p:cTn id="25" fill="hold" nodeType="afterGroup">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blinds(horizontal)">
                                      <p:cBhvr>
                                        <p:cTn id="28" dur="500"/>
                                        <p:tgtEl>
                                          <p:spTgt spid="2">
                                            <p:txEl>
                                              <p:pRg st="4" end="4"/>
                                            </p:txEl>
                                          </p:spTgt>
                                        </p:tgtEl>
                                      </p:cBhvr>
                                    </p:animEffect>
                                  </p:childTnLst>
                                </p:cTn>
                              </p:par>
                            </p:childTnLst>
                          </p:cTn>
                        </p:par>
                        <p:par>
                          <p:cTn id="29" fill="hold" nodeType="afterGroup">
                            <p:stCondLst>
                              <p:cond delay="2500"/>
                            </p:stCondLst>
                            <p:childTnLst>
                              <p:par>
                                <p:cTn id="30" presetID="3" presetClass="entr" presetSubtype="10" fill="hold" grpId="0" nodeType="after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linds(horizontal)">
                                      <p:cBhvr>
                                        <p:cTn id="32" dur="500"/>
                                        <p:tgtEl>
                                          <p:spTgt spid="2">
                                            <p:txEl>
                                              <p:pRg st="5" end="5"/>
                                            </p:txEl>
                                          </p:spTgt>
                                        </p:tgtEl>
                                      </p:cBhvr>
                                    </p:animEffect>
                                  </p:childTnLst>
                                </p:cTn>
                              </p:par>
                            </p:childTnLst>
                          </p:cTn>
                        </p:par>
                        <p:par>
                          <p:cTn id="33" fill="hold" nodeType="afterGroup">
                            <p:stCondLst>
                              <p:cond delay="3000"/>
                            </p:stCondLst>
                            <p:childTnLst>
                              <p:par>
                                <p:cTn id="34" presetID="3" presetClass="entr" presetSubtype="10" fill="hold" grpId="0" nodeType="after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blinds(horizontal)">
                                      <p:cBhvr>
                                        <p:cTn id="36" dur="500"/>
                                        <p:tgtEl>
                                          <p:spTgt spid="2">
                                            <p:txEl>
                                              <p:pRg st="6" end="6"/>
                                            </p:txEl>
                                          </p:spTgt>
                                        </p:tgtEl>
                                      </p:cBhvr>
                                    </p:animEffect>
                                  </p:childTnLst>
                                </p:cTn>
                              </p:par>
                            </p:childTnLst>
                          </p:cTn>
                        </p:par>
                        <p:par>
                          <p:cTn id="37" fill="hold" nodeType="afterGroup">
                            <p:stCondLst>
                              <p:cond delay="3500"/>
                            </p:stCondLst>
                            <p:childTnLst>
                              <p:par>
                                <p:cTn id="38" presetID="3" presetClass="entr" presetSubtype="10" fill="hold" grpId="0" nodeType="after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blinds(horizontal)">
                                      <p:cBhvr>
                                        <p:cTn id="40" dur="500"/>
                                        <p:tgtEl>
                                          <p:spTgt spid="2">
                                            <p:txEl>
                                              <p:pRg st="7" end="7"/>
                                            </p:txEl>
                                          </p:spTgt>
                                        </p:tgtEl>
                                      </p:cBhvr>
                                    </p:animEffect>
                                  </p:childTnLst>
                                </p:cTn>
                              </p:par>
                            </p:childTnLst>
                          </p:cTn>
                        </p:par>
                        <p:par>
                          <p:cTn id="41" fill="hold" nodeType="afterGroup">
                            <p:stCondLst>
                              <p:cond delay="4000"/>
                            </p:stCondLst>
                            <p:childTnLst>
                              <p:par>
                                <p:cTn id="42" presetID="3" presetClass="entr" presetSubtype="10" fill="hold" grpId="0" nodeType="after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blinds(horizontal)">
                                      <p:cBhvr>
                                        <p:cTn id="44" dur="500"/>
                                        <p:tgtEl>
                                          <p:spTgt spid="2">
                                            <p:txEl>
                                              <p:pRg st="8" end="8"/>
                                            </p:txEl>
                                          </p:spTgt>
                                        </p:tgtEl>
                                      </p:cBhvr>
                                    </p:animEffect>
                                  </p:childTnLst>
                                </p:cTn>
                              </p:par>
                            </p:childTnLst>
                          </p:cTn>
                        </p:par>
                        <p:par>
                          <p:cTn id="45" fill="hold" nodeType="afterGroup">
                            <p:stCondLst>
                              <p:cond delay="4500"/>
                            </p:stCondLst>
                            <p:childTnLst>
                              <p:par>
                                <p:cTn id="46" presetID="3" presetClass="entr" presetSubtype="10" fill="hold" grpId="0" nodeType="after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blinds(horizontal)">
                                      <p:cBhvr>
                                        <p:cTn id="48" dur="500"/>
                                        <p:tgtEl>
                                          <p:spTgt spid="2">
                                            <p:txEl>
                                              <p:pRg st="9" end="9"/>
                                            </p:txEl>
                                          </p:spTgt>
                                        </p:tgtEl>
                                      </p:cBhvr>
                                    </p:animEffect>
                                  </p:childTnLst>
                                </p:cTn>
                              </p:par>
                            </p:childTnLst>
                          </p:cTn>
                        </p:par>
                        <p:par>
                          <p:cTn id="49" fill="hold" nodeType="afterGroup">
                            <p:stCondLst>
                              <p:cond delay="5000"/>
                            </p:stCondLst>
                            <p:childTnLst>
                              <p:par>
                                <p:cTn id="50" presetID="3" presetClass="entr" presetSubtype="10" fill="hold" grpId="0" nodeType="after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blinds(horizontal)">
                                      <p:cBhvr>
                                        <p:cTn id="52" dur="500"/>
                                        <p:tgtEl>
                                          <p:spTgt spid="2">
                                            <p:txEl>
                                              <p:pRg st="10" end="10"/>
                                            </p:txEl>
                                          </p:spTgt>
                                        </p:tgtEl>
                                      </p:cBhvr>
                                    </p:animEffect>
                                  </p:childTnLst>
                                </p:cTn>
                              </p:par>
                            </p:childTnLst>
                          </p:cTn>
                        </p:par>
                        <p:par>
                          <p:cTn id="53" fill="hold" nodeType="afterGroup">
                            <p:stCondLst>
                              <p:cond delay="5500"/>
                            </p:stCondLst>
                            <p:childTnLst>
                              <p:par>
                                <p:cTn id="54" presetID="3" presetClass="entr" presetSubtype="10" fill="hold" grpId="0" nodeType="after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Effect transition="in" filter="blinds(horizontal)">
                                      <p:cBhvr>
                                        <p:cTn id="56" dur="500"/>
                                        <p:tgtEl>
                                          <p:spTgt spid="2">
                                            <p:txEl>
                                              <p:pRg st="11" end="11"/>
                                            </p:txEl>
                                          </p:spTgt>
                                        </p:tgtEl>
                                      </p:cBhvr>
                                    </p:animEffect>
                                  </p:childTnLst>
                                </p:cTn>
                              </p:par>
                            </p:childTnLst>
                          </p:cTn>
                        </p:par>
                        <p:par>
                          <p:cTn id="57" fill="hold">
                            <p:stCondLst>
                              <p:cond delay="6000"/>
                            </p:stCondLst>
                            <p:childTnLst>
                              <p:par>
                                <p:cTn id="58" presetID="45" presetClass="entr" presetSubtype="0" fill="hold" grpId="0" nodeType="afterEffect">
                                  <p:stCondLst>
                                    <p:cond delay="0"/>
                                  </p:stCondLst>
                                  <p:iterate type="lt">
                                    <p:tmPct val="10000"/>
                                  </p:iterate>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anim calcmode="lin" valueType="num">
                                      <p:cBhvr>
                                        <p:cTn id="61" dur="1000" fill="hold"/>
                                        <p:tgtEl>
                                          <p:spTgt spid="11"/>
                                        </p:tgtEl>
                                        <p:attrNameLst>
                                          <p:attrName>ppt_w</p:attrName>
                                        </p:attrNameLst>
                                      </p:cBhvr>
                                      <p:tavLst>
                                        <p:tav tm="0" fmla="#ppt_w*sin(2.5*pi*$)">
                                          <p:val>
                                            <p:fltVal val="0"/>
                                          </p:val>
                                        </p:tav>
                                        <p:tav tm="100000">
                                          <p:val>
                                            <p:fltVal val="1"/>
                                          </p:val>
                                        </p:tav>
                                      </p:tavLst>
                                    </p:anim>
                                    <p:anim calcmode="lin" valueType="num">
                                      <p:cBhvr>
                                        <p:cTn id="62" dur="1000" fill="hold"/>
                                        <p:tgtEl>
                                          <p:spTgt spid="11"/>
                                        </p:tgtEl>
                                        <p:attrNameLst>
                                          <p:attrName>ppt_h</p:attrName>
                                        </p:attrNameLst>
                                      </p:cBhvr>
                                      <p:tavLst>
                                        <p:tav tm="0">
                                          <p:val>
                                            <p:strVal val="#ppt_h"/>
                                          </p:val>
                                        </p:tav>
                                        <p:tav tm="100000">
                                          <p:val>
                                            <p:strVal val="#ppt_h"/>
                                          </p:val>
                                        </p:tav>
                                      </p:tavLst>
                                    </p:anim>
                                  </p:childTnLst>
                                </p:cTn>
                              </p:par>
                            </p:childTnLst>
                          </p:cTn>
                        </p:par>
                        <p:par>
                          <p:cTn id="63" fill="hold">
                            <p:stCondLst>
                              <p:cond delay="7600"/>
                            </p:stCondLst>
                            <p:childTnLst>
                              <p:par>
                                <p:cTn id="64" presetID="26" presetClass="emph" presetSubtype="0" fill="hold" grpId="1" nodeType="afterEffect">
                                  <p:stCondLst>
                                    <p:cond delay="0"/>
                                  </p:stCondLst>
                                  <p:iterate type="lt">
                                    <p:tmPct val="0"/>
                                  </p:iterate>
                                  <p:childTnLst>
                                    <p:animEffect transition="out" filter="fade">
                                      <p:cBhvr>
                                        <p:cTn id="65" dur="500" tmFilter="0, 0; .2, .5; .8, .5; 1, 0"/>
                                        <p:tgtEl>
                                          <p:spTgt spid="11"/>
                                        </p:tgtEl>
                                      </p:cBhvr>
                                    </p:animEffect>
                                    <p:animScale>
                                      <p:cBhvr>
                                        <p:cTn id="66"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202631" y="1413570"/>
            <a:ext cx="7202567" cy="422372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Clr>
                <a:schemeClr val="tx1"/>
              </a:buClr>
              <a:buNone/>
              <a:defRPr/>
            </a:pPr>
            <a:r>
              <a:rPr lang="en-US" altLang="zh-CN" sz="2400" b="0" kern="0" dirty="0">
                <a:latin typeface="方正姚体" pitchFamily="2" charset="-122"/>
              </a:rPr>
              <a:t>//</a:t>
            </a:r>
            <a:r>
              <a:rPr lang="zh-CN" altLang="en-US" sz="2400" b="0" kern="0" dirty="0">
                <a:latin typeface="方正姚体" pitchFamily="2" charset="-122"/>
              </a:rPr>
              <a:t>出栈实现</a:t>
            </a:r>
          </a:p>
          <a:p>
            <a:pPr marL="0" indent="0">
              <a:lnSpc>
                <a:spcPct val="90000"/>
              </a:lnSpc>
              <a:buClr>
                <a:schemeClr val="tx1"/>
              </a:buClr>
              <a:buNone/>
              <a:defRPr/>
            </a:pPr>
            <a:r>
              <a:rPr lang="en-US" altLang="zh-CN" sz="2400" b="0" kern="0" dirty="0">
                <a:latin typeface="方正姚体" pitchFamily="2" charset="-122"/>
              </a:rPr>
              <a:t>template &lt;class T&gt;</a:t>
            </a:r>
          </a:p>
          <a:p>
            <a:pPr marL="0" indent="0">
              <a:lnSpc>
                <a:spcPct val="90000"/>
              </a:lnSpc>
              <a:buClr>
                <a:schemeClr val="tx1"/>
              </a:buClr>
              <a:buNone/>
              <a:defRPr/>
            </a:pPr>
            <a:r>
              <a:rPr lang="en-US" altLang="zh-CN" sz="2400" b="0" kern="0" dirty="0">
                <a:latin typeface="方正姚体" pitchFamily="2" charset="-122"/>
              </a:rPr>
              <a:t>T stack &lt;T&gt;::pop()</a:t>
            </a:r>
          </a:p>
          <a:p>
            <a:pPr marL="0" indent="0">
              <a:lnSpc>
                <a:spcPct val="90000"/>
              </a:lnSpc>
              <a:buClr>
                <a:schemeClr val="tx1"/>
              </a:buClr>
              <a:buNone/>
              <a:defRPr/>
            </a:pPr>
            <a:r>
              <a:rPr lang="en-US" altLang="zh-CN" sz="2400" b="0" kern="0" dirty="0">
                <a:latin typeface="方正姚体" pitchFamily="2" charset="-122"/>
              </a:rPr>
              <a:t>{</a:t>
            </a:r>
          </a:p>
          <a:p>
            <a:pPr marL="0" indent="0">
              <a:lnSpc>
                <a:spcPct val="90000"/>
              </a:lnSpc>
              <a:buClr>
                <a:schemeClr val="tx1"/>
              </a:buClr>
              <a:buNone/>
              <a:defRPr/>
            </a:pPr>
            <a:r>
              <a:rPr lang="en-US" altLang="zh-CN" sz="2400" b="0" kern="0" dirty="0">
                <a:latin typeface="方正姚体" pitchFamily="2" charset="-122"/>
              </a:rPr>
              <a:t>	if(</a:t>
            </a:r>
            <a:r>
              <a:rPr lang="en-US" altLang="zh-CN" sz="2400" b="0" kern="0" dirty="0" err="1">
                <a:latin typeface="方正姚体" pitchFamily="2" charset="-122"/>
              </a:rPr>
              <a:t>tos</a:t>
            </a:r>
            <a:r>
              <a:rPr lang="en-US" altLang="zh-CN" sz="2400" b="0" kern="0" dirty="0">
                <a:latin typeface="方正姚体" pitchFamily="2" charset="-122"/>
              </a:rPr>
              <a:t>==0)			//</a:t>
            </a:r>
            <a:r>
              <a:rPr lang="zh-CN" altLang="en-US" sz="2400" b="0" kern="0" dirty="0">
                <a:latin typeface="方正姚体" pitchFamily="2" charset="-122"/>
              </a:rPr>
              <a:t>合法性判断</a:t>
            </a:r>
          </a:p>
          <a:p>
            <a:pPr marL="0" indent="0">
              <a:lnSpc>
                <a:spcPct val="90000"/>
              </a:lnSpc>
              <a:buClr>
                <a:schemeClr val="tx1"/>
              </a:buClr>
              <a:buNone/>
              <a:defRPr/>
            </a:pPr>
            <a:r>
              <a:rPr lang="zh-CN" altLang="en-US" sz="2400" b="0" kern="0" dirty="0">
                <a:latin typeface="方正姚体" pitchFamily="2" charset="-122"/>
              </a:rPr>
              <a:t>	</a:t>
            </a:r>
            <a:r>
              <a:rPr lang="en-US" altLang="zh-CN" sz="2400" b="0" kern="0" dirty="0">
                <a:latin typeface="方正姚体" pitchFamily="2" charset="-122"/>
              </a:rPr>
              <a:t>{</a:t>
            </a:r>
          </a:p>
          <a:p>
            <a:pPr marL="0" indent="0">
              <a:lnSpc>
                <a:spcPct val="9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 &lt;&lt;"stack is empty\n";</a:t>
            </a:r>
          </a:p>
          <a:p>
            <a:pPr marL="0" indent="0">
              <a:lnSpc>
                <a:spcPct val="90000"/>
              </a:lnSpc>
              <a:buClr>
                <a:schemeClr val="tx1"/>
              </a:buClr>
              <a:buNone/>
              <a:defRPr/>
            </a:pPr>
            <a:r>
              <a:rPr lang="en-US" altLang="zh-CN" sz="2400" b="0" kern="0" dirty="0">
                <a:latin typeface="方正姚体" pitchFamily="2" charset="-122"/>
              </a:rPr>
              <a:t>		return 0;</a:t>
            </a:r>
          </a:p>
          <a:p>
            <a:pPr marL="0" indent="0">
              <a:lnSpc>
                <a:spcPct val="90000"/>
              </a:lnSpc>
              <a:buClr>
                <a:schemeClr val="tx1"/>
              </a:buClr>
              <a:buNone/>
              <a:defRPr/>
            </a:pPr>
            <a:r>
              <a:rPr lang="en-US" altLang="zh-CN" sz="2400" b="0" kern="0" dirty="0">
                <a:latin typeface="方正姚体" pitchFamily="2" charset="-122"/>
              </a:rPr>
              <a:t>	}</a:t>
            </a:r>
          </a:p>
          <a:p>
            <a:pPr marL="0" indent="0">
              <a:lnSpc>
                <a:spcPct val="9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tos</a:t>
            </a:r>
            <a:r>
              <a:rPr lang="en-US" altLang="zh-CN" sz="2400" b="0" kern="0" dirty="0">
                <a:latin typeface="方正姚体" pitchFamily="2" charset="-122"/>
              </a:rPr>
              <a:t>--;			//</a:t>
            </a:r>
            <a:r>
              <a:rPr lang="zh-CN" altLang="en-US" sz="2400" b="0" kern="0" dirty="0">
                <a:latin typeface="方正姚体" pitchFamily="2" charset="-122"/>
              </a:rPr>
              <a:t>栈顶位置减</a:t>
            </a:r>
            <a:r>
              <a:rPr lang="en-US" altLang="zh-CN" sz="2400" b="0" kern="0" dirty="0">
                <a:latin typeface="方正姚体" pitchFamily="2" charset="-122"/>
              </a:rPr>
              <a:t>1</a:t>
            </a:r>
          </a:p>
          <a:p>
            <a:pPr marL="0" indent="0">
              <a:lnSpc>
                <a:spcPct val="90000"/>
              </a:lnSpc>
              <a:buClr>
                <a:schemeClr val="tx1"/>
              </a:buClr>
              <a:buNone/>
              <a:defRPr/>
            </a:pPr>
            <a:r>
              <a:rPr lang="en-US" altLang="zh-CN" sz="2400" b="0" kern="0" dirty="0">
                <a:latin typeface="方正姚体" pitchFamily="2" charset="-122"/>
              </a:rPr>
              <a:t>	return </a:t>
            </a:r>
            <a:r>
              <a:rPr lang="en-US" altLang="zh-CN" sz="2400" b="0" kern="0" dirty="0" err="1">
                <a:latin typeface="方正姚体" pitchFamily="2" charset="-122"/>
              </a:rPr>
              <a:t>stck</a:t>
            </a:r>
            <a:r>
              <a:rPr lang="en-US" altLang="zh-CN" sz="2400" b="0" kern="0" dirty="0">
                <a:latin typeface="方正姚体" pitchFamily="2" charset="-122"/>
              </a:rPr>
              <a:t>[</a:t>
            </a:r>
            <a:r>
              <a:rPr lang="en-US" altLang="zh-CN" sz="2400" b="0" kern="0" dirty="0" err="1">
                <a:latin typeface="方正姚体" pitchFamily="2" charset="-122"/>
              </a:rPr>
              <a:t>tos</a:t>
            </a:r>
            <a:r>
              <a:rPr lang="en-US" altLang="zh-CN" sz="2400" b="0" kern="0" dirty="0">
                <a:latin typeface="方正姚体" pitchFamily="2" charset="-122"/>
              </a:rPr>
              <a:t>];		//</a:t>
            </a:r>
            <a:r>
              <a:rPr lang="zh-CN" altLang="en-US" sz="2400" b="0" kern="0" dirty="0">
                <a:latin typeface="方正姚体" pitchFamily="2" charset="-122"/>
              </a:rPr>
              <a:t>返回栈顶数据</a:t>
            </a:r>
          </a:p>
          <a:p>
            <a:pPr marL="0" indent="0">
              <a:lnSpc>
                <a:spcPct val="90000"/>
              </a:lnSpc>
              <a:buClr>
                <a:schemeClr val="tx1"/>
              </a:buClr>
              <a:buNone/>
              <a:defRPr/>
            </a:pPr>
            <a:r>
              <a:rPr lang="en-US" altLang="zh-CN" sz="2400" b="0" kern="0" dirty="0">
                <a:latin typeface="方正姚体" pitchFamily="2" charset="-122"/>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42590" y="27385"/>
            <a:ext cx="472869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3.</a:t>
            </a:r>
            <a:r>
              <a:rPr lang="zh-CN" altLang="en-US" sz="3600" kern="0" dirty="0"/>
              <a:t>栈类</a:t>
            </a:r>
            <a:r>
              <a:rPr lang="zh-CN" altLang="en-US" sz="3600" kern="0" dirty="0" smtClean="0"/>
              <a:t>模板</a:t>
            </a:r>
            <a:endParaRPr lang="zh-CN" altLang="en-US" sz="3600" kern="0" dirty="0"/>
          </a:p>
        </p:txBody>
      </p:sp>
    </p:spTree>
    <p:extLst>
      <p:ext uri="{BB962C8B-B14F-4D97-AF65-F5344CB8AC3E}">
        <p14:creationId xmlns:p14="http://schemas.microsoft.com/office/powerpoint/2010/main" val="13527761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linds(horizontal)">
                                      <p:cBhvr>
                                        <p:cTn id="19" dur="500"/>
                                        <p:tgtEl>
                                          <p:spTgt spid="2">
                                            <p:txEl>
                                              <p:pRg st="2" end="2"/>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blinds(horizontal)">
                                      <p:cBhvr>
                                        <p:cTn id="23" dur="500"/>
                                        <p:tgtEl>
                                          <p:spTgt spid="2">
                                            <p:txEl>
                                              <p:pRg st="3" end="3"/>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blinds(horizontal)">
                                      <p:cBhvr>
                                        <p:cTn id="31" dur="500"/>
                                        <p:tgtEl>
                                          <p:spTgt spid="2">
                                            <p:txEl>
                                              <p:pRg st="5" end="5"/>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blinds(horizontal)">
                                      <p:cBhvr>
                                        <p:cTn id="35" dur="500"/>
                                        <p:tgtEl>
                                          <p:spTgt spid="2">
                                            <p:txEl>
                                              <p:pRg st="6" end="6"/>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blinds(horizontal)">
                                      <p:cBhvr>
                                        <p:cTn id="39" dur="500"/>
                                        <p:tgtEl>
                                          <p:spTgt spid="2">
                                            <p:txEl>
                                              <p:pRg st="7" end="7"/>
                                            </p:txEl>
                                          </p:spTgt>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blinds(horizontal)">
                                      <p:cBhvr>
                                        <p:cTn id="43" dur="500"/>
                                        <p:tgtEl>
                                          <p:spTgt spid="2">
                                            <p:txEl>
                                              <p:pRg st="8" end="8"/>
                                            </p:txEl>
                                          </p:spTgt>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blinds(horizontal)">
                                      <p:cBhvr>
                                        <p:cTn id="47" dur="500"/>
                                        <p:tgtEl>
                                          <p:spTgt spid="2">
                                            <p:txEl>
                                              <p:pRg st="9" end="9"/>
                                            </p:txEl>
                                          </p:spTgt>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Effect transition="in" filter="blinds(horizontal)">
                                      <p:cBhvr>
                                        <p:cTn id="51" dur="500"/>
                                        <p:tgtEl>
                                          <p:spTgt spid="2">
                                            <p:txEl>
                                              <p:pRg st="10" end="10"/>
                                            </p:txEl>
                                          </p:spTgt>
                                        </p:tgtEl>
                                      </p:cBhvr>
                                    </p:animEffect>
                                  </p:childTnLst>
                                </p:cTn>
                              </p:par>
                            </p:childTnLst>
                          </p:cTn>
                        </p:par>
                        <p:par>
                          <p:cTn id="52" fill="hold" nodeType="afterGroup">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animEffect transition="in" filter="blinds(horizontal)">
                                      <p:cBhvr>
                                        <p:cTn id="55" dur="500"/>
                                        <p:tgtEl>
                                          <p:spTgt spid="2">
                                            <p:txEl>
                                              <p:pRg st="11" end="11"/>
                                            </p:txEl>
                                          </p:spTgt>
                                        </p:tgtEl>
                                      </p:cBhvr>
                                    </p:animEffect>
                                  </p:childTnLst>
                                </p:cTn>
                              </p:par>
                            </p:childTnLst>
                          </p:cTn>
                        </p:par>
                        <p:par>
                          <p:cTn id="56" fill="hold">
                            <p:stCondLst>
                              <p:cond delay="6500"/>
                            </p:stCondLst>
                            <p:childTnLst>
                              <p:par>
                                <p:cTn id="57" presetID="45" presetClass="entr" presetSubtype="0" fill="hold" grpId="0" nodeType="afterEffect">
                                  <p:stCondLst>
                                    <p:cond delay="0"/>
                                  </p:stCondLst>
                                  <p:iterate type="lt">
                                    <p:tmPct val="10000"/>
                                  </p:iterate>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ppt_w</p:attrName>
                                        </p:attrNameLst>
                                      </p:cBhvr>
                                      <p:tavLst>
                                        <p:tav tm="0" fmla="#ppt_w*sin(2.5*pi*$)">
                                          <p:val>
                                            <p:fltVal val="0"/>
                                          </p:val>
                                        </p:tav>
                                        <p:tav tm="100000">
                                          <p:val>
                                            <p:fltVal val="1"/>
                                          </p:val>
                                        </p:tav>
                                      </p:tavLst>
                                    </p:anim>
                                    <p:anim calcmode="lin" valueType="num">
                                      <p:cBhvr>
                                        <p:cTn id="61" dur="1000" fill="hold"/>
                                        <p:tgtEl>
                                          <p:spTgt spid="11"/>
                                        </p:tgtEl>
                                        <p:attrNameLst>
                                          <p:attrName>ppt_h</p:attrName>
                                        </p:attrNameLst>
                                      </p:cBhvr>
                                      <p:tavLst>
                                        <p:tav tm="0">
                                          <p:val>
                                            <p:strVal val="#ppt_h"/>
                                          </p:val>
                                        </p:tav>
                                        <p:tav tm="100000">
                                          <p:val>
                                            <p:strVal val="#ppt_h"/>
                                          </p:val>
                                        </p:tav>
                                      </p:tavLst>
                                    </p:anim>
                                  </p:childTnLst>
                                </p:cTn>
                              </p:par>
                            </p:childTnLst>
                          </p:cTn>
                        </p:par>
                        <p:par>
                          <p:cTn id="62" fill="hold">
                            <p:stCondLst>
                              <p:cond delay="8100"/>
                            </p:stCondLst>
                            <p:childTnLst>
                              <p:par>
                                <p:cTn id="63" presetID="26" presetClass="emph" presetSubtype="0" fill="hold" grpId="1" nodeType="afterEffect">
                                  <p:stCondLst>
                                    <p:cond delay="0"/>
                                  </p:stCondLst>
                                  <p:iterate type="lt">
                                    <p:tmPct val="0"/>
                                  </p:iterate>
                                  <p:childTnLst>
                                    <p:animEffect transition="out" filter="fade">
                                      <p:cBhvr>
                                        <p:cTn id="64" dur="500" tmFilter="0, 0; .2, .5; .8, .5; 1, 0"/>
                                        <p:tgtEl>
                                          <p:spTgt spid="11"/>
                                        </p:tgtEl>
                                      </p:cBhvr>
                                    </p:animEffect>
                                    <p:animScale>
                                      <p:cBhvr>
                                        <p:cTn id="65"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11" grpId="0"/>
      <p:bldP spid="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991007" y="1053530"/>
            <a:ext cx="8060015" cy="408081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400" b="0" kern="0" dirty="0">
                <a:latin typeface="方正姚体" pitchFamily="2" charset="-122"/>
              </a:rPr>
              <a:t>//</a:t>
            </a:r>
            <a:r>
              <a:rPr lang="zh-CN" altLang="en-US" sz="2400" b="0" kern="0" dirty="0">
                <a:latin typeface="方正姚体" pitchFamily="2" charset="-122"/>
              </a:rPr>
              <a:t>主函数</a:t>
            </a:r>
          </a:p>
          <a:p>
            <a:pPr marL="0" indent="0">
              <a:lnSpc>
                <a:spcPct val="80000"/>
              </a:lnSpc>
              <a:buClr>
                <a:schemeClr val="tx1"/>
              </a:buClr>
              <a:buNone/>
              <a:defRPr/>
            </a:pPr>
            <a:r>
              <a:rPr lang="en-US" altLang="zh-CN" sz="2400" b="0" kern="0" dirty="0">
                <a:latin typeface="方正姚体" pitchFamily="2" charset="-122"/>
              </a:rPr>
              <a:t>main()</a:t>
            </a:r>
          </a:p>
          <a:p>
            <a:pPr marL="0" indent="0">
              <a:lnSpc>
                <a:spcPct val="80000"/>
              </a:lnSpc>
              <a:buClr>
                <a:schemeClr val="tx1"/>
              </a:buClr>
              <a:buNone/>
              <a:defRPr/>
            </a:pPr>
            <a:r>
              <a:rPr lang="en-US" altLang="zh-CN" sz="2400" b="0" kern="0" dirty="0">
                <a:latin typeface="方正姚体" pitchFamily="2" charset="-122"/>
              </a:rPr>
              <a:t>{</a:t>
            </a:r>
          </a:p>
          <a:p>
            <a:pPr marL="0" indent="0">
              <a:lnSpc>
                <a:spcPct val="80000"/>
              </a:lnSpc>
              <a:buClr>
                <a:schemeClr val="tx1"/>
              </a:buClr>
              <a:buNone/>
              <a:defRPr/>
            </a:pPr>
            <a:r>
              <a:rPr lang="en-US" altLang="zh-CN" sz="2400" b="0" kern="0" dirty="0">
                <a:latin typeface="方正姚体" pitchFamily="2" charset="-122"/>
              </a:rPr>
              <a:t>	stack &lt;char&gt;s1,s2;		       //</a:t>
            </a:r>
            <a:r>
              <a:rPr lang="zh-CN" altLang="en-US" sz="2400" b="0" kern="0" dirty="0">
                <a:latin typeface="方正姚体" pitchFamily="2" charset="-122"/>
              </a:rPr>
              <a:t>定义两个栈</a:t>
            </a:r>
            <a:r>
              <a:rPr lang="en-US" altLang="zh-CN" sz="2400" b="0" kern="0" dirty="0">
                <a:latin typeface="方正姚体" pitchFamily="2" charset="-122"/>
              </a:rPr>
              <a:t>S1</a:t>
            </a:r>
            <a:r>
              <a:rPr lang="zh-CN" altLang="en-US" sz="2400" b="0" kern="0" dirty="0">
                <a:latin typeface="方正姚体" pitchFamily="2" charset="-122"/>
              </a:rPr>
              <a:t>，</a:t>
            </a:r>
            <a:r>
              <a:rPr lang="en-US" altLang="zh-CN" sz="2400" b="0" kern="0" dirty="0">
                <a:latin typeface="方正姚体" pitchFamily="2" charset="-122"/>
              </a:rPr>
              <a:t>S2</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int</a:t>
            </a:r>
            <a:r>
              <a:rPr lang="en-US" altLang="zh-CN" sz="2400" b="0" kern="0" dirty="0">
                <a:latin typeface="方正姚体" pitchFamily="2" charset="-122"/>
              </a:rPr>
              <a:t> </a:t>
            </a:r>
            <a:r>
              <a:rPr lang="en-US" altLang="zh-CN" sz="2400" b="0" kern="0" dirty="0" err="1">
                <a:latin typeface="方正姚体" pitchFamily="2" charset="-122"/>
              </a:rPr>
              <a:t>i</a:t>
            </a:r>
            <a:r>
              <a:rPr lang="en-US" altLang="zh-CN" sz="2400" b="0" kern="0" dirty="0">
                <a:latin typeface="方正姚体" pitchFamily="2" charset="-122"/>
              </a:rPr>
              <a:t>;				       //</a:t>
            </a:r>
            <a:r>
              <a:rPr lang="zh-CN" altLang="en-US" sz="2400" b="0" kern="0" dirty="0">
                <a:latin typeface="方正姚体" pitchFamily="2" charset="-122"/>
              </a:rPr>
              <a:t>定义变量</a:t>
            </a:r>
          </a:p>
          <a:p>
            <a:pPr marL="0" indent="0">
              <a:lnSpc>
                <a:spcPct val="80000"/>
              </a:lnSpc>
              <a:buClr>
                <a:schemeClr val="tx1"/>
              </a:buClr>
              <a:buNone/>
              <a:defRPr/>
            </a:pPr>
            <a:r>
              <a:rPr lang="zh-CN" altLang="en-US" sz="2400" b="0" kern="0" dirty="0">
                <a:latin typeface="方正姚体" pitchFamily="2" charset="-122"/>
              </a:rPr>
              <a:t>	</a:t>
            </a:r>
            <a:r>
              <a:rPr lang="en-US" altLang="zh-CN" sz="2400" b="0" kern="0" dirty="0">
                <a:latin typeface="方正姚体" pitchFamily="2" charset="-122"/>
              </a:rPr>
              <a:t>s1.push('a');			       //</a:t>
            </a:r>
            <a:r>
              <a:rPr lang="zh-CN" altLang="en-US" sz="2400" b="0" kern="0" dirty="0">
                <a:latin typeface="方正姚体" pitchFamily="2" charset="-122"/>
              </a:rPr>
              <a:t>压栈</a:t>
            </a:r>
            <a:r>
              <a:rPr lang="en-US" altLang="zh-CN" sz="2400" b="0" kern="0" dirty="0">
                <a:latin typeface="方正姚体" pitchFamily="2" charset="-122"/>
              </a:rPr>
              <a:t>S1</a:t>
            </a:r>
          </a:p>
          <a:p>
            <a:pPr marL="0" indent="0">
              <a:lnSpc>
                <a:spcPct val="80000"/>
              </a:lnSpc>
              <a:buClr>
                <a:schemeClr val="tx1"/>
              </a:buClr>
              <a:buNone/>
              <a:defRPr/>
            </a:pPr>
            <a:r>
              <a:rPr lang="en-US" altLang="zh-CN" sz="2400" b="0" kern="0" dirty="0">
                <a:latin typeface="方正姚体" pitchFamily="2" charset="-122"/>
              </a:rPr>
              <a:t>	s2.push('x');			       //</a:t>
            </a:r>
            <a:r>
              <a:rPr lang="zh-CN" altLang="en-US" sz="2400" b="0" kern="0" dirty="0">
                <a:latin typeface="方正姚体" pitchFamily="2" charset="-122"/>
              </a:rPr>
              <a:t>压栈</a:t>
            </a:r>
            <a:r>
              <a:rPr lang="en-US" altLang="zh-CN" sz="2400" b="0" kern="0" dirty="0">
                <a:latin typeface="方正姚体" pitchFamily="2" charset="-122"/>
              </a:rPr>
              <a:t>S2</a:t>
            </a:r>
          </a:p>
          <a:p>
            <a:pPr marL="0" indent="0">
              <a:lnSpc>
                <a:spcPct val="80000"/>
              </a:lnSpc>
              <a:buClr>
                <a:schemeClr val="tx1"/>
              </a:buClr>
              <a:buNone/>
              <a:defRPr/>
            </a:pPr>
            <a:r>
              <a:rPr lang="en-US" altLang="zh-CN"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 &lt;&lt;"pop s1:"&lt;&lt;s1.pop()&lt;&lt;</a:t>
            </a:r>
            <a:r>
              <a:rPr lang="en-US" altLang="zh-CN" sz="2400" b="0" kern="0" dirty="0" err="1">
                <a:latin typeface="方正姚体" pitchFamily="2" charset="-122"/>
              </a:rPr>
              <a:t>endl</a:t>
            </a:r>
            <a:r>
              <a:rPr lang="en-US" altLang="zh-CN" sz="2400" b="0" kern="0" dirty="0">
                <a:latin typeface="方正姚体" pitchFamily="2" charset="-122"/>
              </a:rPr>
              <a:t>;     //</a:t>
            </a:r>
            <a:r>
              <a:rPr lang="zh-CN" altLang="en-US" sz="2400" b="0" kern="0" dirty="0">
                <a:latin typeface="方正姚体" pitchFamily="2" charset="-122"/>
              </a:rPr>
              <a:t>出栈</a:t>
            </a:r>
            <a:r>
              <a:rPr lang="en-US" altLang="zh-CN" sz="2400" b="0" kern="0" dirty="0">
                <a:latin typeface="方正姚体" pitchFamily="2" charset="-122"/>
              </a:rPr>
              <a:t>S1</a:t>
            </a:r>
            <a:r>
              <a:rPr lang="zh-CN" altLang="en-US" sz="2400" b="0" kern="0" dirty="0">
                <a:latin typeface="方正姚体" pitchFamily="2" charset="-122"/>
              </a:rPr>
              <a:t>并显示</a:t>
            </a:r>
          </a:p>
          <a:p>
            <a:pPr marL="0" indent="0">
              <a:lnSpc>
                <a:spcPct val="80000"/>
              </a:lnSpc>
              <a:buClr>
                <a:schemeClr val="tx1"/>
              </a:buClr>
              <a:buNone/>
              <a:defRPr/>
            </a:pPr>
            <a:r>
              <a:rPr lang="zh-CN" altLang="en-US" sz="2400" b="0" kern="0" dirty="0">
                <a:latin typeface="方正姚体" pitchFamily="2" charset="-122"/>
              </a:rPr>
              <a:t>	</a:t>
            </a:r>
            <a:r>
              <a:rPr lang="en-US" altLang="zh-CN" sz="2400" b="0" kern="0" dirty="0" err="1">
                <a:latin typeface="方正姚体" pitchFamily="2" charset="-122"/>
              </a:rPr>
              <a:t>cout</a:t>
            </a:r>
            <a:r>
              <a:rPr lang="en-US" altLang="zh-CN" sz="2400" b="0" kern="0" dirty="0">
                <a:latin typeface="方正姚体" pitchFamily="2" charset="-122"/>
              </a:rPr>
              <a:t> &lt;&lt;"pop s2:"&lt;&lt;s2.pop()&lt;&lt;</a:t>
            </a:r>
            <a:r>
              <a:rPr lang="en-US" altLang="zh-CN" sz="2400" b="0" kern="0" dirty="0" err="1">
                <a:latin typeface="方正姚体" pitchFamily="2" charset="-122"/>
              </a:rPr>
              <a:t>endl</a:t>
            </a:r>
            <a:r>
              <a:rPr lang="en-US" altLang="zh-CN" sz="2400" b="0" kern="0" dirty="0">
                <a:latin typeface="方正姚体" pitchFamily="2" charset="-122"/>
              </a:rPr>
              <a:t>;     //</a:t>
            </a:r>
            <a:r>
              <a:rPr lang="zh-CN" altLang="en-US" sz="2400" b="0" kern="0" dirty="0">
                <a:latin typeface="方正姚体" pitchFamily="2" charset="-122"/>
              </a:rPr>
              <a:t>出栈</a:t>
            </a:r>
            <a:r>
              <a:rPr lang="en-US" altLang="zh-CN" sz="2400" b="0" kern="0" dirty="0">
                <a:latin typeface="方正姚体" pitchFamily="2" charset="-122"/>
              </a:rPr>
              <a:t>S2</a:t>
            </a:r>
            <a:r>
              <a:rPr lang="zh-CN" altLang="en-US" sz="2400" b="0" kern="0" dirty="0">
                <a:latin typeface="方正姚体" pitchFamily="2" charset="-122"/>
              </a:rPr>
              <a:t>并显示</a:t>
            </a:r>
          </a:p>
          <a:p>
            <a:pPr marL="0" indent="0">
              <a:lnSpc>
                <a:spcPct val="80000"/>
              </a:lnSpc>
              <a:buClr>
                <a:schemeClr val="tx1"/>
              </a:buClr>
              <a:buNone/>
              <a:defRPr/>
            </a:pPr>
            <a:r>
              <a:rPr lang="zh-CN" altLang="en-US" sz="2400" b="0" kern="0" dirty="0">
                <a:latin typeface="方正姚体" pitchFamily="2" charset="-122"/>
              </a:rPr>
              <a:t>	</a:t>
            </a:r>
            <a:r>
              <a:rPr lang="en-US" altLang="zh-CN" sz="2400" b="0" kern="0" dirty="0">
                <a:latin typeface="方正姚体" pitchFamily="2" charset="-122"/>
              </a:rPr>
              <a:t>return 1;</a:t>
            </a:r>
          </a:p>
          <a:p>
            <a:pPr marL="0" indent="0">
              <a:lnSpc>
                <a:spcPct val="80000"/>
              </a:lnSpc>
              <a:buClr>
                <a:schemeClr val="tx1"/>
              </a:buClr>
              <a:buNone/>
              <a:defRPr/>
            </a:pPr>
            <a:r>
              <a:rPr lang="en-US" altLang="zh-CN" sz="2400" b="0" kern="0" dirty="0">
                <a:latin typeface="方正姚体" pitchFamily="2" charset="-122"/>
              </a:rPr>
              <a:t>}</a:t>
            </a:r>
          </a:p>
        </p:txBody>
      </p:sp>
      <p:sp>
        <p:nvSpPr>
          <p:cNvPr id="3" name="AutoShape 5"/>
          <p:cNvSpPr>
            <a:spLocks noChangeArrowheads="1"/>
          </p:cNvSpPr>
          <p:nvPr/>
        </p:nvSpPr>
        <p:spPr bwMode="auto">
          <a:xfrm>
            <a:off x="5667276" y="4949384"/>
            <a:ext cx="3383746" cy="1368742"/>
          </a:xfrm>
          <a:prstGeom prst="wedgeRectCallout">
            <a:avLst>
              <a:gd name="adj1" fmla="val -46106"/>
              <a:gd name="adj2" fmla="val 44778"/>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1"/>
              <a:t>运算结果</a:t>
            </a:r>
            <a:r>
              <a:rPr lang="en-US" altLang="zh-CN" sz="2801"/>
              <a:t>:</a:t>
            </a:r>
          </a:p>
          <a:p>
            <a:pPr eaLnBrk="1" hangingPunct="1"/>
            <a:r>
              <a:rPr lang="en-US" altLang="zh-CN" sz="2801"/>
              <a:t>pop s1:a</a:t>
            </a:r>
          </a:p>
          <a:p>
            <a:pPr eaLnBrk="1" hangingPunct="1"/>
            <a:r>
              <a:rPr lang="en-US" altLang="zh-CN" sz="2801"/>
              <a:t>pop s2:x</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42590" y="27385"/>
            <a:ext cx="472869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3.</a:t>
            </a:r>
            <a:r>
              <a:rPr lang="zh-CN" altLang="en-US" sz="3600" kern="0" dirty="0"/>
              <a:t>栈类</a:t>
            </a:r>
            <a:r>
              <a:rPr lang="zh-CN" altLang="en-US" sz="3600" kern="0" dirty="0" smtClean="0"/>
              <a:t>模板</a:t>
            </a:r>
            <a:endParaRPr lang="zh-CN" altLang="en-US" sz="3600" kern="0" dirty="0"/>
          </a:p>
        </p:txBody>
      </p:sp>
    </p:spTree>
    <p:extLst>
      <p:ext uri="{BB962C8B-B14F-4D97-AF65-F5344CB8AC3E}">
        <p14:creationId xmlns:p14="http://schemas.microsoft.com/office/powerpoint/2010/main" val="10626596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blinds(horizontal)">
                                      <p:cBhvr>
                                        <p:cTn id="11" dur="500"/>
                                        <p:tgtEl>
                                          <p:spTgt spid="2">
                                            <p:txEl>
                                              <p:pRg st="0" end="0"/>
                                            </p:txEl>
                                          </p:spTgt>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linds(horizontal)">
                                      <p:cBhvr>
                                        <p:cTn id="19" dur="500"/>
                                        <p:tgtEl>
                                          <p:spTgt spid="2">
                                            <p:txEl>
                                              <p:pRg st="2" end="2"/>
                                            </p:txEl>
                                          </p:spTgt>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blinds(horizontal)">
                                      <p:cBhvr>
                                        <p:cTn id="23" dur="500"/>
                                        <p:tgtEl>
                                          <p:spTgt spid="2">
                                            <p:txEl>
                                              <p:pRg st="3" end="3"/>
                                            </p:txEl>
                                          </p:spTgt>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linds(horizontal)">
                                      <p:cBhvr>
                                        <p:cTn id="27" dur="500"/>
                                        <p:tgtEl>
                                          <p:spTgt spid="2">
                                            <p:txEl>
                                              <p:pRg st="4" end="4"/>
                                            </p:txEl>
                                          </p:spTgt>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blinds(horizontal)">
                                      <p:cBhvr>
                                        <p:cTn id="31" dur="500"/>
                                        <p:tgtEl>
                                          <p:spTgt spid="2">
                                            <p:txEl>
                                              <p:pRg st="5" end="5"/>
                                            </p:txEl>
                                          </p:spTgt>
                                        </p:tgtEl>
                                      </p:cBhvr>
                                    </p:animEffect>
                                  </p:childTnLst>
                                </p:cTn>
                              </p:par>
                            </p:childTnLst>
                          </p:cTn>
                        </p:par>
                        <p:par>
                          <p:cTn id="32" fill="hold" nodeType="afterGroup">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blinds(horizontal)">
                                      <p:cBhvr>
                                        <p:cTn id="35" dur="500"/>
                                        <p:tgtEl>
                                          <p:spTgt spid="2">
                                            <p:txEl>
                                              <p:pRg st="6" end="6"/>
                                            </p:txEl>
                                          </p:spTgt>
                                        </p:tgtEl>
                                      </p:cBhvr>
                                    </p:animEffect>
                                  </p:childTnLst>
                                </p:cTn>
                              </p:par>
                            </p:childTnLst>
                          </p:cTn>
                        </p:par>
                        <p:par>
                          <p:cTn id="36" fill="hold" nodeType="afterGroup">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blinds(horizontal)">
                                      <p:cBhvr>
                                        <p:cTn id="39" dur="500"/>
                                        <p:tgtEl>
                                          <p:spTgt spid="2">
                                            <p:txEl>
                                              <p:pRg st="7" end="7"/>
                                            </p:txEl>
                                          </p:spTgt>
                                        </p:tgtEl>
                                      </p:cBhvr>
                                    </p:animEffect>
                                  </p:childTnLst>
                                </p:cTn>
                              </p:par>
                            </p:childTnLst>
                          </p:cTn>
                        </p:par>
                        <p:par>
                          <p:cTn id="40" fill="hold" nodeType="afterGroup">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blinds(horizontal)">
                                      <p:cBhvr>
                                        <p:cTn id="43" dur="500"/>
                                        <p:tgtEl>
                                          <p:spTgt spid="2">
                                            <p:txEl>
                                              <p:pRg st="8" end="8"/>
                                            </p:txEl>
                                          </p:spTgt>
                                        </p:tgtEl>
                                      </p:cBhvr>
                                    </p:animEffect>
                                  </p:childTnLst>
                                </p:cTn>
                              </p:par>
                            </p:childTnLst>
                          </p:cTn>
                        </p:par>
                        <p:par>
                          <p:cTn id="44" fill="hold" nodeType="afterGroup">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blinds(horizontal)">
                                      <p:cBhvr>
                                        <p:cTn id="47" dur="500"/>
                                        <p:tgtEl>
                                          <p:spTgt spid="2">
                                            <p:txEl>
                                              <p:pRg st="9" end="9"/>
                                            </p:txEl>
                                          </p:spTgt>
                                        </p:tgtEl>
                                      </p:cBhvr>
                                    </p:animEffect>
                                  </p:childTnLst>
                                </p:cTn>
                              </p:par>
                            </p:childTnLst>
                          </p:cTn>
                        </p:par>
                        <p:par>
                          <p:cTn id="48" fill="hold" nodeType="afterGroup">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Effect transition="in" filter="blinds(horizontal)">
                                      <p:cBhvr>
                                        <p:cTn id="51" dur="500"/>
                                        <p:tgtEl>
                                          <p:spTgt spid="2">
                                            <p:txEl>
                                              <p:pRg st="10" end="1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ppt_x"/>
                                          </p:val>
                                        </p:tav>
                                        <p:tav tm="100000">
                                          <p:val>
                                            <p:strVal val="#ppt_x"/>
                                          </p:val>
                                        </p:tav>
                                      </p:tavLst>
                                    </p:anim>
                                    <p:anim calcmode="lin" valueType="num">
                                      <p:cBhvr additive="base">
                                        <p:cTn id="57" dur="500" fill="hold"/>
                                        <p:tgtEl>
                                          <p:spTgt spid="3"/>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45" presetClass="entr" presetSubtype="0" fill="hold" grpId="0" nodeType="afterEffect">
                                  <p:stCondLst>
                                    <p:cond delay="0"/>
                                  </p:stCondLst>
                                  <p:iterate type="lt">
                                    <p:tmPct val="10000"/>
                                  </p:iterate>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ppt_w</p:attrName>
                                        </p:attrNameLst>
                                      </p:cBhvr>
                                      <p:tavLst>
                                        <p:tav tm="0" fmla="#ppt_w*sin(2.5*pi*$)">
                                          <p:val>
                                            <p:fltVal val="0"/>
                                          </p:val>
                                        </p:tav>
                                        <p:tav tm="100000">
                                          <p:val>
                                            <p:fltVal val="1"/>
                                          </p:val>
                                        </p:tav>
                                      </p:tavLst>
                                    </p:anim>
                                    <p:anim calcmode="lin" valueType="num">
                                      <p:cBhvr>
                                        <p:cTn id="63" dur="1000" fill="hold"/>
                                        <p:tgtEl>
                                          <p:spTgt spid="12"/>
                                        </p:tgtEl>
                                        <p:attrNameLst>
                                          <p:attrName>ppt_h</p:attrName>
                                        </p:attrNameLst>
                                      </p:cBhvr>
                                      <p:tavLst>
                                        <p:tav tm="0">
                                          <p:val>
                                            <p:strVal val="#ppt_h"/>
                                          </p:val>
                                        </p:tav>
                                        <p:tav tm="100000">
                                          <p:val>
                                            <p:strVal val="#ppt_h"/>
                                          </p:val>
                                        </p:tav>
                                      </p:tavLst>
                                    </p:anim>
                                  </p:childTnLst>
                                </p:cTn>
                              </p:par>
                            </p:childTnLst>
                          </p:cTn>
                        </p:par>
                        <p:par>
                          <p:cTn id="64" fill="hold">
                            <p:stCondLst>
                              <p:cond delay="2100"/>
                            </p:stCondLst>
                            <p:childTnLst>
                              <p:par>
                                <p:cTn id="65" presetID="26" presetClass="emph" presetSubtype="0" fill="hold" grpId="1" nodeType="afterEffect">
                                  <p:stCondLst>
                                    <p:cond delay="0"/>
                                  </p:stCondLst>
                                  <p:iterate type="lt">
                                    <p:tmPct val="0"/>
                                  </p:iterate>
                                  <p:childTnLst>
                                    <p:animEffect transition="out" filter="fade">
                                      <p:cBhvr>
                                        <p:cTn id="66" dur="500" tmFilter="0, 0; .2, .5; .8, .5; 1, 0"/>
                                        <p:tgtEl>
                                          <p:spTgt spid="12"/>
                                        </p:tgtEl>
                                      </p:cBhvr>
                                    </p:animEffect>
                                    <p:animScale>
                                      <p:cBhvr>
                                        <p:cTn id="6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animBg="1"/>
      <p:bldP spid="12" grpId="0"/>
      <p:bldP spid="1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897613" y="981522"/>
            <a:ext cx="7774199" cy="47016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kumimoji="1" lang="en-US" altLang="zh-CN" sz="2400" b="0" kern="0" dirty="0">
                <a:latin typeface="方正姚体" pitchFamily="2" charset="-122"/>
              </a:rPr>
              <a:t>#include &lt;</a:t>
            </a:r>
            <a:r>
              <a:rPr kumimoji="1" lang="en-US" altLang="zh-CN" sz="2400" b="0" kern="0" dirty="0" err="1">
                <a:latin typeface="方正姚体" pitchFamily="2" charset="-122"/>
              </a:rPr>
              <a:t>iostream.h</a:t>
            </a:r>
            <a:r>
              <a:rPr kumimoji="1" lang="en-US" altLang="zh-CN" sz="2400" b="0" kern="0" dirty="0">
                <a:latin typeface="方正姚体" pitchFamily="2" charset="-122"/>
              </a:rPr>
              <a:t>&gt;</a:t>
            </a:r>
          </a:p>
          <a:p>
            <a:pPr marL="0" indent="0">
              <a:lnSpc>
                <a:spcPct val="80000"/>
              </a:lnSpc>
              <a:buClr>
                <a:schemeClr val="tx1"/>
              </a:buClr>
              <a:buNone/>
              <a:defRPr/>
            </a:pPr>
            <a:r>
              <a:rPr kumimoji="1" lang="en-US" altLang="zh-CN" sz="2400" b="0" kern="0" dirty="0">
                <a:latin typeface="方正姚体" pitchFamily="2" charset="-122"/>
              </a:rPr>
              <a:t>template &lt;class X&gt;</a:t>
            </a:r>
          </a:p>
          <a:p>
            <a:pPr marL="0" indent="0">
              <a:lnSpc>
                <a:spcPct val="80000"/>
              </a:lnSpc>
              <a:buClr>
                <a:schemeClr val="tx1"/>
              </a:buClr>
              <a:buNone/>
              <a:defRPr/>
            </a:pPr>
            <a:r>
              <a:rPr kumimoji="1" lang="en-US" altLang="zh-CN" sz="2400" b="0" kern="0" dirty="0">
                <a:latin typeface="方正姚体" pitchFamily="2" charset="-122"/>
              </a:rPr>
              <a:t>class  array</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public:</a:t>
            </a:r>
          </a:p>
          <a:p>
            <a:pPr marL="0" indent="0">
              <a:lnSpc>
                <a:spcPct val="80000"/>
              </a:lnSpc>
              <a:buClr>
                <a:schemeClr val="tx1"/>
              </a:buClr>
              <a:buNone/>
              <a:defRPr/>
            </a:pPr>
            <a:r>
              <a:rPr kumimoji="1" lang="en-US" altLang="zh-CN" sz="2400" b="0" kern="0" dirty="0">
                <a:latin typeface="方正姚体" pitchFamily="2" charset="-122"/>
              </a:rPr>
              <a:t>	X  *</a:t>
            </a:r>
            <a:r>
              <a:rPr kumimoji="1" lang="en-US" altLang="zh-CN" sz="2400" b="0" kern="0" dirty="0" err="1">
                <a:latin typeface="方正姚体" pitchFamily="2" charset="-122"/>
              </a:rPr>
              <a:t>ptr</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array(</a:t>
            </a:r>
            <a:r>
              <a:rPr kumimoji="1" lang="en-US" altLang="zh-CN" sz="2400" b="0" kern="0" dirty="0" err="1">
                <a:latin typeface="方正姚体" pitchFamily="2" charset="-122"/>
              </a:rPr>
              <a:t>int</a:t>
            </a:r>
            <a:r>
              <a:rPr kumimoji="1" lang="en-US" altLang="zh-CN" sz="2400" b="0" kern="0" dirty="0">
                <a:latin typeface="方正姚体" pitchFamily="2" charset="-122"/>
              </a:rPr>
              <a:t> N){   </a:t>
            </a:r>
            <a:r>
              <a:rPr kumimoji="1" lang="en-US" altLang="zh-CN" sz="2400" b="0" kern="0" dirty="0" err="1">
                <a:latin typeface="方正姚体" pitchFamily="2" charset="-122"/>
              </a:rPr>
              <a:t>ptr</a:t>
            </a:r>
            <a:r>
              <a:rPr kumimoji="1" lang="en-US" altLang="zh-CN" sz="2400" b="0" kern="0" dirty="0">
                <a:latin typeface="方正姚体" pitchFamily="2" charset="-122"/>
              </a:rPr>
              <a:t>=new X[N];}</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err="1">
                <a:latin typeface="方正姚体" pitchFamily="2" charset="-122"/>
              </a:rPr>
              <a:t>int</a:t>
            </a:r>
            <a:r>
              <a:rPr kumimoji="1" lang="en-US" altLang="zh-CN" sz="2400" b="0" kern="0" dirty="0">
                <a:latin typeface="方正姚体" pitchFamily="2" charset="-122"/>
              </a:rPr>
              <a:t> main()</a:t>
            </a:r>
          </a:p>
          <a:p>
            <a:pPr marL="0" indent="0">
              <a:lnSpc>
                <a:spcPct val="80000"/>
              </a:lnSpc>
              <a:buClr>
                <a:schemeClr val="tx1"/>
              </a:buClr>
              <a:buNone/>
              <a:defRPr/>
            </a:pP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array&lt;</a:t>
            </a:r>
            <a:r>
              <a:rPr kumimoji="1" lang="en-US" altLang="zh-CN" sz="2400" b="0" kern="0" dirty="0" err="1">
                <a:latin typeface="方正姚体" pitchFamily="2" charset="-122"/>
              </a:rPr>
              <a:t>int</a:t>
            </a:r>
            <a:r>
              <a:rPr kumimoji="1" lang="en-US" altLang="zh-CN" sz="2400" b="0" kern="0" dirty="0">
                <a:latin typeface="方正姚体" pitchFamily="2" charset="-122"/>
              </a:rPr>
              <a:t>&gt; a(16);</a:t>
            </a:r>
          </a:p>
          <a:p>
            <a:pPr marL="0" indent="0">
              <a:lnSpc>
                <a:spcPct val="8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a.ptr</a:t>
            </a:r>
            <a:r>
              <a:rPr kumimoji="1" lang="en-US" altLang="zh-CN" sz="2400" b="0" kern="0" dirty="0">
                <a:latin typeface="方正姚体" pitchFamily="2" charset="-122"/>
              </a:rPr>
              <a:t>[0]=168;</a:t>
            </a:r>
          </a:p>
          <a:p>
            <a:pPr marL="0" indent="0">
              <a:lnSpc>
                <a:spcPct val="80000"/>
              </a:lnSpc>
              <a:buClr>
                <a:schemeClr val="tx1"/>
              </a:buClr>
              <a:buNone/>
              <a:defRPr/>
            </a:pPr>
            <a:r>
              <a:rPr kumimoji="1" lang="en-US" altLang="zh-CN" sz="2400" b="0" kern="0" dirty="0">
                <a:latin typeface="方正姚体" pitchFamily="2" charset="-122"/>
              </a:rPr>
              <a:t>	</a:t>
            </a:r>
            <a:r>
              <a:rPr kumimoji="1" lang="en-US" altLang="zh-CN" sz="2400" b="0" kern="0" dirty="0" err="1">
                <a:latin typeface="方正姚体" pitchFamily="2" charset="-122"/>
              </a:rPr>
              <a:t>cout</a:t>
            </a:r>
            <a:r>
              <a:rPr kumimoji="1" lang="en-US" altLang="zh-CN" sz="2400" b="0" kern="0" dirty="0">
                <a:latin typeface="方正姚体" pitchFamily="2" charset="-122"/>
              </a:rPr>
              <a:t>&lt;&lt;"array class: "&lt;&lt;</a:t>
            </a:r>
            <a:r>
              <a:rPr kumimoji="1" lang="en-US" altLang="zh-CN" sz="2400" b="0" kern="0" dirty="0" err="1">
                <a:latin typeface="方正姚体" pitchFamily="2" charset="-122"/>
              </a:rPr>
              <a:t>a.ptr</a:t>
            </a:r>
            <a:r>
              <a:rPr kumimoji="1" lang="en-US" altLang="zh-CN" sz="2400" b="0" kern="0" dirty="0">
                <a:latin typeface="方正姚体" pitchFamily="2" charset="-122"/>
              </a:rPr>
              <a:t>[0]&lt;&lt;</a:t>
            </a:r>
            <a:r>
              <a:rPr kumimoji="1" lang="en-US" altLang="zh-CN" sz="2400" b="0" kern="0" dirty="0" err="1">
                <a:latin typeface="方正姚体" pitchFamily="2" charset="-122"/>
              </a:rPr>
              <a:t>endl</a:t>
            </a:r>
            <a:r>
              <a:rPr kumimoji="1" lang="en-US" altLang="zh-CN" sz="2400" b="0" kern="0" dirty="0">
                <a:latin typeface="方正姚体" pitchFamily="2" charset="-122"/>
              </a:rPr>
              <a:t>;</a:t>
            </a:r>
          </a:p>
          <a:p>
            <a:pPr marL="0" indent="0">
              <a:lnSpc>
                <a:spcPct val="80000"/>
              </a:lnSpc>
              <a:buClr>
                <a:schemeClr val="tx1"/>
              </a:buClr>
              <a:buNone/>
              <a:defRPr/>
            </a:pPr>
            <a:r>
              <a:rPr kumimoji="1" lang="en-US" altLang="zh-CN" sz="2400" b="0" kern="0" dirty="0">
                <a:latin typeface="方正姚体" pitchFamily="2" charset="-122"/>
              </a:rPr>
              <a:t>	return 0;</a:t>
            </a:r>
          </a:p>
          <a:p>
            <a:pPr marL="0" indent="0">
              <a:lnSpc>
                <a:spcPct val="80000"/>
              </a:lnSpc>
              <a:buClr>
                <a:schemeClr val="tx1"/>
              </a:buClr>
              <a:buNone/>
              <a:defRPr/>
            </a:pPr>
            <a:r>
              <a:rPr kumimoji="1" lang="en-US" altLang="zh-CN" sz="2400" b="0" kern="0" dirty="0">
                <a:latin typeface="方正姚体" pitchFamily="2" charset="-122"/>
              </a:rPr>
              <a:t>}</a:t>
            </a:r>
            <a:endParaRPr lang="en-US" altLang="zh-CN" sz="2400" b="0" kern="0" dirty="0">
              <a:latin typeface="方正姚体" pitchFamily="2" charset="-122"/>
            </a:endParaRPr>
          </a:p>
        </p:txBody>
      </p:sp>
      <p:sp>
        <p:nvSpPr>
          <p:cNvPr id="4" name="AutoShape 4"/>
          <p:cNvSpPr>
            <a:spLocks noChangeArrowheads="1"/>
          </p:cNvSpPr>
          <p:nvPr/>
        </p:nvSpPr>
        <p:spPr bwMode="auto">
          <a:xfrm>
            <a:off x="7971383" y="4005858"/>
            <a:ext cx="3096342" cy="1008296"/>
          </a:xfrm>
          <a:prstGeom prst="wedgeRectCallout">
            <a:avLst>
              <a:gd name="adj1" fmla="val -43028"/>
              <a:gd name="adj2" fmla="val 36773"/>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1"/>
              <a:t>运算结果</a:t>
            </a:r>
            <a:r>
              <a:rPr lang="en-US" altLang="zh-CN" sz="2801"/>
              <a:t>:</a:t>
            </a:r>
          </a:p>
          <a:p>
            <a:pPr eaLnBrk="1" hangingPunct="1"/>
            <a:r>
              <a:rPr lang="en-US" altLang="zh-CN" sz="2801"/>
              <a:t>array class:168</a:t>
            </a:r>
          </a:p>
        </p:txBody>
      </p:sp>
      <p:pic>
        <p:nvPicPr>
          <p:cNvPr id="5"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40" y="-26590"/>
            <a:ext cx="5884198"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842590" y="27385"/>
            <a:ext cx="4728699"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4.</a:t>
            </a:r>
            <a:r>
              <a:rPr kumimoji="1" lang="zh-CN" altLang="en-US" sz="3601" kern="0" dirty="0"/>
              <a:t>定义通用数组类</a:t>
            </a:r>
          </a:p>
        </p:txBody>
      </p:sp>
    </p:spTree>
    <p:extLst>
      <p:ext uri="{BB962C8B-B14F-4D97-AF65-F5344CB8AC3E}">
        <p14:creationId xmlns:p14="http://schemas.microsoft.com/office/powerpoint/2010/main" val="14502103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ppt_w</p:attrName>
                                        </p:attrNameLst>
                                      </p:cBhvr>
                                      <p:tavLst>
                                        <p:tav tm="0" fmla="#ppt_w*sin(2.5*pi*$)">
                                          <p:val>
                                            <p:fltVal val="0"/>
                                          </p:val>
                                        </p:tav>
                                        <p:tav tm="100000">
                                          <p:val>
                                            <p:fltVal val="1"/>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childTnLst>
                                </p:cTn>
                              </p:par>
                            </p:childTnLst>
                          </p:cTn>
                        </p:par>
                        <p:par>
                          <p:cTn id="15" fill="hold">
                            <p:stCondLst>
                              <p:cond delay="24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13"/>
                                        </p:tgtEl>
                                      </p:cBhvr>
                                    </p:animEffect>
                                    <p:animScale>
                                      <p:cBhvr>
                                        <p:cTn id="18"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第四部分</a:t>
            </a: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t>综合训练</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407883436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490663" y="702117"/>
            <a:ext cx="8036197" cy="56559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b="0" kern="0" dirty="0">
                <a:latin typeface="方正姚体" pitchFamily="2" charset="-122"/>
              </a:rPr>
              <a:t>#include&lt;</a:t>
            </a:r>
            <a:r>
              <a:rPr lang="en-US" altLang="zh-CN" sz="1800" b="0" kern="0" dirty="0" err="1">
                <a:latin typeface="方正姚体" pitchFamily="2" charset="-122"/>
              </a:rPr>
              <a:t>iostream.h</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a:latin typeface="方正姚体" pitchFamily="2" charset="-122"/>
              </a:rPr>
              <a:t>#include&lt;</a:t>
            </a:r>
            <a:r>
              <a:rPr lang="en-US" altLang="zh-CN" sz="1800" b="0" kern="0" dirty="0" err="1">
                <a:latin typeface="方正姚体" pitchFamily="2" charset="-122"/>
              </a:rPr>
              <a:t>stdlib.h</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a:latin typeface="方正姚体" pitchFamily="2" charset="-122"/>
              </a:rPr>
              <a:t>template&lt;class </a:t>
            </a:r>
            <a:r>
              <a:rPr lang="en-US" altLang="zh-CN" sz="1800" b="0" kern="0" dirty="0" err="1">
                <a:latin typeface="方正姚体" pitchFamily="2" charset="-122"/>
              </a:rPr>
              <a:t>SType</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a:latin typeface="方正姚体" pitchFamily="2" charset="-122"/>
              </a:rPr>
              <a:t>class </a:t>
            </a:r>
            <a:r>
              <a:rPr lang="en-US" altLang="zh-CN" sz="1800" b="0" kern="0" dirty="0" smtClean="0">
                <a:latin typeface="方正姚体" pitchFamily="2" charset="-122"/>
              </a:rPr>
              <a:t>Stack</a:t>
            </a:r>
          </a:p>
          <a:p>
            <a:pPr marL="0" indent="0">
              <a:lnSpc>
                <a:spcPct val="80000"/>
              </a:lnSpc>
              <a:buClr>
                <a:schemeClr val="tx1"/>
              </a:buClr>
              <a:buNone/>
              <a:defRPr/>
            </a:pPr>
            <a:r>
              <a:rPr lang="en-US" altLang="zh-CN" sz="1800" b="0" kern="0" dirty="0" smtClean="0">
                <a:latin typeface="方正姚体" pitchFamily="2" charset="-122"/>
              </a:rPr>
              <a:t>{</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smtClean="0">
                <a:latin typeface="方正姚体" pitchFamily="2" charset="-122"/>
              </a:rPr>
              <a:t>public</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Stack(</a:t>
            </a:r>
            <a:r>
              <a:rPr lang="en-US" altLang="zh-CN" sz="1800" b="0" kern="0" dirty="0" err="1">
                <a:latin typeface="方正姚体" pitchFamily="2" charset="-122"/>
              </a:rPr>
              <a:t>int</a:t>
            </a:r>
            <a:r>
              <a:rPr lang="en-US" altLang="zh-CN" sz="1800" b="0" kern="0" dirty="0">
                <a:latin typeface="方正姚体" pitchFamily="2" charset="-122"/>
              </a:rPr>
              <a:t> size);     //</a:t>
            </a:r>
            <a:r>
              <a:rPr lang="zh-CN" altLang="en-US" sz="1800" b="0" kern="0" dirty="0">
                <a:latin typeface="方正姚体" pitchFamily="2" charset="-122"/>
              </a:rPr>
              <a:t>构造函数</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a:latin typeface="方正姚体" pitchFamily="2" charset="-122"/>
              </a:rPr>
              <a:t>~Stack()               //</a:t>
            </a:r>
            <a:r>
              <a:rPr lang="zh-CN" altLang="en-US" sz="1800" b="0" kern="0" dirty="0">
                <a:latin typeface="方正姚体" pitchFamily="2" charset="-122"/>
              </a:rPr>
              <a:t>析构函数  </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a:latin typeface="方正姚体" pitchFamily="2" charset="-122"/>
              </a:rPr>
              <a:t>{delete [] s;}</a:t>
            </a:r>
          </a:p>
          <a:p>
            <a:pPr marL="0" indent="0">
              <a:lnSpc>
                <a:spcPct val="80000"/>
              </a:lnSpc>
              <a:buClr>
                <a:schemeClr val="tx1"/>
              </a:buClr>
              <a:buNone/>
              <a:defRPr/>
            </a:pPr>
            <a:r>
              <a:rPr lang="en-US" altLang="zh-CN" sz="1800" b="0" kern="0" dirty="0">
                <a:latin typeface="方正姚体" pitchFamily="2" charset="-122"/>
              </a:rPr>
              <a:t>         void push(</a:t>
            </a:r>
            <a:r>
              <a:rPr lang="en-US" altLang="zh-CN" sz="1800" b="0" kern="0" dirty="0" err="1">
                <a:latin typeface="方正姚体" pitchFamily="2" charset="-122"/>
              </a:rPr>
              <a:t>SType</a:t>
            </a:r>
            <a:r>
              <a:rPr lang="en-US" altLang="zh-CN" sz="1800" b="0" kern="0" dirty="0">
                <a:latin typeface="方正姚体" pitchFamily="2" charset="-122"/>
              </a:rPr>
              <a:t> </a:t>
            </a:r>
            <a:r>
              <a:rPr lang="en-US" altLang="zh-CN" sz="1800" b="0" kern="0" dirty="0" err="1">
                <a:latin typeface="方正姚体" pitchFamily="2" charset="-122"/>
              </a:rPr>
              <a:t>i</a:t>
            </a:r>
            <a:r>
              <a:rPr lang="en-US" altLang="zh-CN" sz="1800" b="0" kern="0" dirty="0">
                <a:latin typeface="方正姚体" pitchFamily="2" charset="-122"/>
              </a:rPr>
              <a:t>);        //</a:t>
            </a:r>
            <a:r>
              <a:rPr lang="zh-CN" altLang="en-US" sz="1800" b="0" kern="0" dirty="0">
                <a:latin typeface="方正姚体" pitchFamily="2" charset="-122"/>
              </a:rPr>
              <a:t>入栈操作</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err="1">
                <a:latin typeface="方正姚体" pitchFamily="2" charset="-122"/>
              </a:rPr>
              <a:t>SType</a:t>
            </a:r>
            <a:r>
              <a:rPr lang="en-US" altLang="zh-CN" sz="1800" b="0" kern="0" dirty="0">
                <a:latin typeface="方正姚体" pitchFamily="2" charset="-122"/>
              </a:rPr>
              <a:t> pop();                  //</a:t>
            </a:r>
            <a:r>
              <a:rPr lang="zh-CN" altLang="en-US" sz="1800" b="0" kern="0" dirty="0">
                <a:latin typeface="方正姚体" pitchFamily="2" charset="-122"/>
              </a:rPr>
              <a:t>出栈操作</a:t>
            </a:r>
          </a:p>
          <a:p>
            <a:pPr marL="0" indent="0">
              <a:lnSpc>
                <a:spcPct val="80000"/>
              </a:lnSpc>
              <a:buClr>
                <a:schemeClr val="tx1"/>
              </a:buClr>
              <a:buNone/>
              <a:defRPr/>
            </a:pPr>
            <a:r>
              <a:rPr lang="en-US" altLang="zh-CN" sz="1800" b="0" kern="0" dirty="0" smtClean="0">
                <a:latin typeface="方正姚体" pitchFamily="2" charset="-122"/>
              </a:rPr>
              <a:t>private</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err="1">
                <a:latin typeface="方正姚体" pitchFamily="2" charset="-122"/>
              </a:rPr>
              <a:t>int</a:t>
            </a:r>
            <a:r>
              <a:rPr lang="en-US" altLang="zh-CN" sz="1800" b="0" kern="0" dirty="0">
                <a:latin typeface="方正姚体" pitchFamily="2" charset="-122"/>
              </a:rPr>
              <a:t> </a:t>
            </a:r>
            <a:r>
              <a:rPr lang="en-US" altLang="zh-CN" sz="1800" b="0" kern="0" dirty="0" err="1">
                <a:latin typeface="方正姚体" pitchFamily="2" charset="-122"/>
              </a:rPr>
              <a:t>tos,length</a:t>
            </a:r>
            <a:r>
              <a:rPr lang="en-US" altLang="zh-CN" sz="1800" b="0" kern="0" dirty="0">
                <a:latin typeface="方正姚体" pitchFamily="2" charset="-122"/>
              </a:rPr>
              <a:t>;                 //length</a:t>
            </a:r>
            <a:r>
              <a:rPr lang="zh-CN" altLang="en-US" sz="1800" b="0" kern="0" dirty="0">
                <a:latin typeface="方正姚体" pitchFamily="2" charset="-122"/>
              </a:rPr>
              <a:t>为栈的空间长度</a:t>
            </a:r>
            <a:r>
              <a:rPr lang="en-US" altLang="zh-CN" sz="1800" b="0" kern="0" dirty="0">
                <a:latin typeface="方正姚体" pitchFamily="2" charset="-122"/>
              </a:rPr>
              <a:t>,</a:t>
            </a:r>
            <a:r>
              <a:rPr lang="en-US" altLang="zh-CN" sz="1800" b="0" kern="0" dirty="0" err="1">
                <a:latin typeface="方正姚体" pitchFamily="2" charset="-122"/>
              </a:rPr>
              <a:t>tos</a:t>
            </a:r>
            <a:r>
              <a:rPr lang="zh-CN" altLang="en-US" sz="1800" b="0" kern="0" dirty="0">
                <a:latin typeface="方正姚体" pitchFamily="2" charset="-122"/>
              </a:rPr>
              <a:t>为栈内已占空间的长度</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err="1">
                <a:latin typeface="方正姚体" pitchFamily="2" charset="-122"/>
              </a:rPr>
              <a:t>SType</a:t>
            </a:r>
            <a:r>
              <a:rPr lang="en-US" altLang="zh-CN" sz="1800" b="0" kern="0" dirty="0">
                <a:latin typeface="方正姚体" pitchFamily="2" charset="-122"/>
              </a:rPr>
              <a:t> *s;</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template &lt;class </a:t>
            </a:r>
            <a:r>
              <a:rPr lang="en-US" altLang="zh-CN" sz="1800" b="0" kern="0" dirty="0" err="1">
                <a:latin typeface="方正姚体" pitchFamily="2" charset="-122"/>
              </a:rPr>
              <a:t>Stype</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a:latin typeface="方正姚体" pitchFamily="2" charset="-122"/>
              </a:rPr>
              <a:t>Stack&lt;</a:t>
            </a:r>
            <a:r>
              <a:rPr lang="en-US" altLang="zh-CN" sz="1800" b="0" kern="0" dirty="0" err="1">
                <a:latin typeface="方正姚体" pitchFamily="2" charset="-122"/>
              </a:rPr>
              <a:t>Stype</a:t>
            </a:r>
            <a:r>
              <a:rPr lang="en-US" altLang="zh-CN" sz="1800" b="0" kern="0" dirty="0">
                <a:latin typeface="方正姚体" pitchFamily="2" charset="-122"/>
              </a:rPr>
              <a:t>&gt;::Stack(</a:t>
            </a:r>
            <a:r>
              <a:rPr lang="en-US" altLang="zh-CN" sz="1800" b="0" kern="0" dirty="0" err="1">
                <a:latin typeface="方正姚体" pitchFamily="2" charset="-122"/>
              </a:rPr>
              <a:t>int</a:t>
            </a:r>
            <a:r>
              <a:rPr lang="en-US" altLang="zh-CN" sz="1800" b="0" kern="0" dirty="0">
                <a:latin typeface="方正姚体" pitchFamily="2" charset="-122"/>
              </a:rPr>
              <a:t> size)</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s=new </a:t>
            </a:r>
            <a:r>
              <a:rPr lang="en-US" altLang="zh-CN" sz="1800" b="0" kern="0" dirty="0" err="1">
                <a:latin typeface="方正姚体" pitchFamily="2" charset="-122"/>
              </a:rPr>
              <a:t>Stype</a:t>
            </a:r>
            <a:r>
              <a:rPr lang="en-US" altLang="zh-CN" sz="1800" b="0" kern="0" dirty="0">
                <a:latin typeface="方正姚体" pitchFamily="2" charset="-122"/>
              </a:rPr>
              <a:t>[size];</a:t>
            </a:r>
          </a:p>
          <a:p>
            <a:pPr marL="0" indent="0">
              <a:lnSpc>
                <a:spcPct val="80000"/>
              </a:lnSpc>
              <a:buClr>
                <a:schemeClr val="tx1"/>
              </a:buClr>
              <a:buNone/>
              <a:defRPr/>
            </a:pPr>
            <a:r>
              <a:rPr lang="en-US" altLang="zh-CN" sz="1800" b="0" kern="0" dirty="0">
                <a:latin typeface="方正姚体" pitchFamily="2" charset="-122"/>
              </a:rPr>
              <a:t>    if(!s)                                   //</a:t>
            </a:r>
            <a:r>
              <a:rPr lang="zh-CN" altLang="en-US" sz="1800" b="0" kern="0" dirty="0">
                <a:latin typeface="方正姚体" pitchFamily="2" charset="-122"/>
              </a:rPr>
              <a:t>如果内存分配不成功</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7766526"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988141" y="25797"/>
            <a:ext cx="58311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1  </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40708743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130623" y="690784"/>
            <a:ext cx="8052075" cy="61942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err="1">
                <a:latin typeface="方正姚体" pitchFamily="2" charset="-122"/>
              </a:rPr>
              <a:t>cout</a:t>
            </a:r>
            <a:r>
              <a:rPr lang="en-US" altLang="zh-CN" sz="1800" b="0" kern="0" dirty="0">
                <a:latin typeface="方正姚体" pitchFamily="2" charset="-122"/>
              </a:rPr>
              <a:t>&lt;&lt;"Can't Allocate stack."&lt;&lt;</a:t>
            </a:r>
            <a:r>
              <a:rPr lang="en-US" altLang="zh-CN" sz="1800" b="0" kern="0" dirty="0" err="1">
                <a:latin typeface="方正姚体" pitchFamily="2" charset="-122"/>
              </a:rPr>
              <a:t>endl</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exit(1);</a:t>
            </a:r>
          </a:p>
          <a:p>
            <a:pPr marL="0" indent="0">
              <a:lnSpc>
                <a:spcPct val="80000"/>
              </a:lnSpc>
              <a:buClr>
                <a:schemeClr val="tx1"/>
              </a:buClr>
              <a:buNone/>
              <a:defRPr/>
            </a:pPr>
            <a:r>
              <a:rPr lang="en-US" altLang="zh-CN" sz="1800" b="0" kern="0" dirty="0">
                <a:latin typeface="方正姚体" pitchFamily="2" charset="-122"/>
              </a:rPr>
              <a:t>    }</a:t>
            </a:r>
          </a:p>
          <a:p>
            <a:pPr marL="0" indent="0">
              <a:lnSpc>
                <a:spcPct val="80000"/>
              </a:lnSpc>
              <a:buClr>
                <a:schemeClr val="tx1"/>
              </a:buClr>
              <a:buNone/>
              <a:defRPr/>
            </a:pPr>
            <a:r>
              <a:rPr lang="en-US" altLang="zh-CN" sz="1800" b="0" kern="0" dirty="0">
                <a:latin typeface="方正姚体" pitchFamily="2" charset="-122"/>
              </a:rPr>
              <a:t>    length=size;</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err="1">
                <a:latin typeface="方正姚体" pitchFamily="2" charset="-122"/>
              </a:rPr>
              <a:t>tos</a:t>
            </a:r>
            <a:r>
              <a:rPr lang="en-US" altLang="zh-CN" sz="1800" b="0" kern="0" dirty="0">
                <a:latin typeface="方正姚体" pitchFamily="2" charset="-122"/>
              </a:rPr>
              <a:t>=0;</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template&lt;class </a:t>
            </a:r>
            <a:r>
              <a:rPr lang="en-US" altLang="zh-CN" sz="1800" b="0" kern="0" dirty="0" err="1">
                <a:latin typeface="方正姚体" pitchFamily="2" charset="-122"/>
              </a:rPr>
              <a:t>SType</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a:latin typeface="方正姚体" pitchFamily="2" charset="-122"/>
              </a:rPr>
              <a:t>void Stack&lt;</a:t>
            </a:r>
            <a:r>
              <a:rPr lang="en-US" altLang="zh-CN" sz="1800" b="0" kern="0" dirty="0" err="1">
                <a:latin typeface="方正姚体" pitchFamily="2" charset="-122"/>
              </a:rPr>
              <a:t>SType</a:t>
            </a:r>
            <a:r>
              <a:rPr lang="en-US" altLang="zh-CN" sz="1800" b="0" kern="0" dirty="0">
                <a:latin typeface="方正姚体" pitchFamily="2" charset="-122"/>
              </a:rPr>
              <a:t>&gt;::push(</a:t>
            </a:r>
            <a:r>
              <a:rPr lang="en-US" altLang="zh-CN" sz="1800" b="0" kern="0" dirty="0" err="1">
                <a:latin typeface="方正姚体" pitchFamily="2" charset="-122"/>
              </a:rPr>
              <a:t>SType</a:t>
            </a:r>
            <a:r>
              <a:rPr lang="en-US" altLang="zh-CN" sz="1800" b="0" kern="0" dirty="0">
                <a:latin typeface="方正姚体" pitchFamily="2" charset="-122"/>
              </a:rPr>
              <a:t> </a:t>
            </a:r>
            <a:r>
              <a:rPr lang="en-US" altLang="zh-CN" sz="1800" b="0" kern="0" dirty="0" err="1">
                <a:latin typeface="方正姚体" pitchFamily="2" charset="-122"/>
              </a:rPr>
              <a:t>i</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if(</a:t>
            </a:r>
            <a:r>
              <a:rPr lang="en-US" altLang="zh-CN" sz="1800" b="0" kern="0" dirty="0" err="1">
                <a:latin typeface="方正姚体" pitchFamily="2" charset="-122"/>
              </a:rPr>
              <a:t>tos</a:t>
            </a:r>
            <a:r>
              <a:rPr lang="en-US" altLang="zh-CN" sz="1800" b="0" kern="0" dirty="0">
                <a:latin typeface="方正姚体" pitchFamily="2" charset="-122"/>
              </a:rPr>
              <a:t>==length)             //</a:t>
            </a:r>
            <a:r>
              <a:rPr lang="zh-CN" altLang="en-US" sz="1800" b="0" kern="0" dirty="0">
                <a:latin typeface="方正姚体" pitchFamily="2" charset="-122"/>
              </a:rPr>
              <a:t>如果栈满</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err="1">
                <a:latin typeface="方正姚体" pitchFamily="2" charset="-122"/>
              </a:rPr>
              <a:t>cout</a:t>
            </a:r>
            <a:r>
              <a:rPr lang="en-US" altLang="zh-CN" sz="1800" b="0" kern="0" dirty="0">
                <a:latin typeface="方正姚体" pitchFamily="2" charset="-122"/>
              </a:rPr>
              <a:t>&lt;&lt;"Stack is full"&lt;&lt;</a:t>
            </a:r>
            <a:r>
              <a:rPr lang="en-US" altLang="zh-CN" sz="1800" b="0" kern="0" dirty="0" err="1">
                <a:latin typeface="方正姚体" pitchFamily="2" charset="-122"/>
              </a:rPr>
              <a:t>endl</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p>
          <a:p>
            <a:pPr marL="0" indent="0">
              <a:lnSpc>
                <a:spcPct val="80000"/>
              </a:lnSpc>
              <a:buClr>
                <a:schemeClr val="tx1"/>
              </a:buClr>
              <a:buNone/>
              <a:defRPr/>
            </a:pPr>
            <a:r>
              <a:rPr lang="en-US" altLang="zh-CN" sz="1800" b="0" kern="0" dirty="0">
                <a:latin typeface="方正姚体" pitchFamily="2" charset="-122"/>
              </a:rPr>
              <a:t>    s[</a:t>
            </a:r>
            <a:r>
              <a:rPr lang="en-US" altLang="zh-CN" sz="1800" b="0" kern="0" dirty="0" err="1">
                <a:latin typeface="方正姚体" pitchFamily="2" charset="-122"/>
              </a:rPr>
              <a:t>tos</a:t>
            </a:r>
            <a:r>
              <a:rPr lang="en-US" altLang="zh-CN" sz="1800" b="0" kern="0" dirty="0">
                <a:latin typeface="方正姚体" pitchFamily="2" charset="-122"/>
              </a:rPr>
              <a:t>]=</a:t>
            </a:r>
            <a:r>
              <a:rPr lang="en-US" altLang="zh-CN" sz="1800" b="0" kern="0" dirty="0" err="1">
                <a:latin typeface="方正姚体" pitchFamily="2" charset="-122"/>
              </a:rPr>
              <a:t>i</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err="1">
                <a:latin typeface="方正姚体" pitchFamily="2" charset="-122"/>
              </a:rPr>
              <a:t>tos</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template &lt;class </a:t>
            </a:r>
            <a:r>
              <a:rPr lang="en-US" altLang="zh-CN" sz="1800" b="0" kern="0" dirty="0" err="1">
                <a:latin typeface="方正姚体" pitchFamily="2" charset="-122"/>
              </a:rPr>
              <a:t>Stype</a:t>
            </a:r>
            <a:r>
              <a:rPr lang="en-US" altLang="zh-CN" sz="1800" b="0" kern="0" dirty="0">
                <a:latin typeface="方正姚体" pitchFamily="2" charset="-122"/>
              </a:rPr>
              <a:t>&gt;</a:t>
            </a:r>
          </a:p>
          <a:p>
            <a:pPr marL="0" indent="0">
              <a:lnSpc>
                <a:spcPct val="80000"/>
              </a:lnSpc>
              <a:buClr>
                <a:schemeClr val="tx1"/>
              </a:buClr>
              <a:buNone/>
              <a:defRPr/>
            </a:pPr>
            <a:r>
              <a:rPr lang="en-US" altLang="zh-CN" sz="1800" b="0" kern="0" dirty="0" err="1">
                <a:latin typeface="方正姚体" pitchFamily="2" charset="-122"/>
              </a:rPr>
              <a:t>Stype</a:t>
            </a:r>
            <a:r>
              <a:rPr lang="en-US" altLang="zh-CN" sz="1800" b="0" kern="0" dirty="0">
                <a:latin typeface="方正姚体" pitchFamily="2" charset="-122"/>
              </a:rPr>
              <a:t> Stack&lt;</a:t>
            </a:r>
            <a:r>
              <a:rPr lang="en-US" altLang="zh-CN" sz="1800" b="0" kern="0" dirty="0" err="1">
                <a:latin typeface="方正姚体" pitchFamily="2" charset="-122"/>
              </a:rPr>
              <a:t>Stype</a:t>
            </a:r>
            <a:r>
              <a:rPr lang="en-US" altLang="zh-CN" sz="1800" b="0" kern="0" dirty="0">
                <a:latin typeface="方正姚体" pitchFamily="2" charset="-122"/>
              </a:rPr>
              <a:t>&gt;::pop()</a:t>
            </a:r>
          </a:p>
          <a:p>
            <a:pPr marL="0" indent="0">
              <a:lnSpc>
                <a:spcPct val="80000"/>
              </a:lnSpc>
              <a:buClr>
                <a:schemeClr val="tx1"/>
              </a:buClr>
              <a:buNone/>
              <a:defRPr/>
            </a:pP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if(</a:t>
            </a:r>
            <a:r>
              <a:rPr lang="en-US" altLang="zh-CN" sz="1800" b="0" kern="0" dirty="0" err="1">
                <a:latin typeface="方正姚体" pitchFamily="2" charset="-122"/>
              </a:rPr>
              <a:t>tos</a:t>
            </a:r>
            <a:r>
              <a:rPr lang="en-US" altLang="zh-CN" sz="1800" b="0" kern="0" dirty="0">
                <a:latin typeface="方正姚体" pitchFamily="2" charset="-122"/>
              </a:rPr>
              <a:t>==0)                     //</a:t>
            </a:r>
            <a:r>
              <a:rPr lang="zh-CN" altLang="en-US" sz="1800" b="0" kern="0" dirty="0">
                <a:latin typeface="方正姚体" pitchFamily="2" charset="-122"/>
              </a:rPr>
              <a:t>如果栈空</a:t>
            </a:r>
          </a:p>
          <a:p>
            <a:pPr marL="0" indent="0">
              <a:lnSpc>
                <a:spcPct val="80000"/>
              </a:lnSpc>
              <a:buClr>
                <a:schemeClr val="tx1"/>
              </a:buClr>
              <a:buNone/>
              <a:defRPr/>
            </a:pPr>
            <a:r>
              <a:rPr lang="zh-CN" altLang="en-US" sz="1800" b="0" kern="0" dirty="0">
                <a:latin typeface="方正姚体" pitchFamily="2" charset="-122"/>
              </a:rPr>
              <a:t>    </a:t>
            </a:r>
            <a:r>
              <a:rPr lang="en-US" altLang="zh-CN" sz="1800" b="0" kern="0" dirty="0">
                <a:latin typeface="方正姚体" pitchFamily="2" charset="-122"/>
              </a:rPr>
              <a:t>{</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7766526"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988141" y="25797"/>
            <a:ext cx="58311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1  </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5761795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3196" y="716776"/>
            <a:ext cx="11740895" cy="221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a:latin typeface="方正姚体" panose="02010601030101010101" pitchFamily="2" charset="-122"/>
                <a:ea typeface="方正姚体" panose="02010601030101010101" pitchFamily="2" charset="-122"/>
              </a:rPr>
              <a:t>      </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abs(</a:t>
            </a:r>
            <a:r>
              <a:rPr kumimoji="1" lang="en-US" altLang="zh-CN" dirty="0" err="1">
                <a:latin typeface="方正姚体" panose="02010601030101010101" pitchFamily="2" charset="-122"/>
                <a:ea typeface="方正姚体" panose="02010601030101010101" pitchFamily="2" charset="-122"/>
              </a:rPr>
              <a:t>int</a:t>
            </a:r>
            <a:r>
              <a:rPr kumimoji="1" lang="en-US" altLang="zh-CN" dirty="0">
                <a:latin typeface="方正姚体" panose="02010601030101010101" pitchFamily="2" charset="-122"/>
                <a:ea typeface="方正姚体" panose="02010601030101010101" pitchFamily="2" charset="-122"/>
              </a:rPr>
              <a:t> value)                 //</a:t>
            </a:r>
            <a:r>
              <a:rPr kumimoji="1" lang="zh-CN" altLang="en-US" dirty="0">
                <a:latin typeface="方正姚体" panose="02010601030101010101" pitchFamily="2" charset="-122"/>
                <a:ea typeface="方正姚体" panose="02010601030101010101" pitchFamily="2" charset="-122"/>
              </a:rPr>
              <a:t>求整型的绝对值</a:t>
            </a:r>
          </a:p>
          <a:p>
            <a:pPr eaLnBrk="1" hangingPunct="1"/>
            <a:r>
              <a:rPr kumimoji="1" lang="zh-CN" altLang="en-US" dirty="0">
                <a:latin typeface="方正姚体" panose="02010601030101010101" pitchFamily="2" charset="-122"/>
                <a:ea typeface="方正姚体" panose="02010601030101010101" pitchFamily="2" charset="-122"/>
              </a:rPr>
              <a:t>      </a:t>
            </a:r>
            <a:r>
              <a:rPr kumimoji="1" lang="en-US" altLang="zh-CN" dirty="0">
                <a:latin typeface="方正姚体" panose="02010601030101010101" pitchFamily="2" charset="-122"/>
                <a:ea typeface="方正姚体" panose="02010601030101010101" pitchFamily="2" charset="-122"/>
              </a:rPr>
              <a:t>{ return value&gt;0?value:-value; }</a:t>
            </a:r>
          </a:p>
          <a:p>
            <a:pPr eaLnBrk="1" hangingPunct="1"/>
            <a:r>
              <a:rPr kumimoji="1" lang="en-US" altLang="zh-CN" dirty="0">
                <a:latin typeface="方正姚体" panose="02010601030101010101" pitchFamily="2" charset="-122"/>
                <a:ea typeface="方正姚体" panose="02010601030101010101" pitchFamily="2" charset="-122"/>
              </a:rPr>
              <a:t>      </a:t>
            </a:r>
          </a:p>
          <a:p>
            <a:pPr eaLnBrk="1" hangingPunct="1"/>
            <a:r>
              <a:rPr kumimoji="1" lang="en-US" altLang="zh-CN" dirty="0">
                <a:latin typeface="方正姚体" panose="02010601030101010101" pitchFamily="2" charset="-122"/>
                <a:ea typeface="方正姚体" panose="02010601030101010101" pitchFamily="2" charset="-122"/>
              </a:rPr>
              <a:t>      double abs (double value)  //</a:t>
            </a:r>
            <a:r>
              <a:rPr kumimoji="1" lang="zh-CN" altLang="en-US" dirty="0">
                <a:latin typeface="方正姚体" panose="02010601030101010101" pitchFamily="2" charset="-122"/>
                <a:ea typeface="方正姚体" panose="02010601030101010101" pitchFamily="2" charset="-122"/>
              </a:rPr>
              <a:t>求</a:t>
            </a:r>
            <a:r>
              <a:rPr kumimoji="1" lang="en-US" altLang="zh-CN" dirty="0">
                <a:latin typeface="方正姚体" panose="02010601030101010101" pitchFamily="2" charset="-122"/>
                <a:ea typeface="方正姚体" panose="02010601030101010101" pitchFamily="2" charset="-122"/>
              </a:rPr>
              <a:t>double</a:t>
            </a:r>
            <a:r>
              <a:rPr kumimoji="1" lang="zh-CN" altLang="en-US" dirty="0">
                <a:latin typeface="方正姚体" panose="02010601030101010101" pitchFamily="2" charset="-122"/>
                <a:ea typeface="方正姚体" panose="02010601030101010101" pitchFamily="2" charset="-122"/>
              </a:rPr>
              <a:t>型的绝对值</a:t>
            </a:r>
          </a:p>
          <a:p>
            <a:pPr eaLnBrk="1" hangingPunct="1"/>
            <a:r>
              <a:rPr kumimoji="1" lang="zh-CN" altLang="en-US" dirty="0">
                <a:latin typeface="方正姚体" panose="02010601030101010101" pitchFamily="2" charset="-122"/>
                <a:ea typeface="方正姚体" panose="02010601030101010101" pitchFamily="2" charset="-122"/>
              </a:rPr>
              <a:t>      </a:t>
            </a:r>
            <a:r>
              <a:rPr kumimoji="1" lang="en-US" altLang="zh-CN" dirty="0">
                <a:latin typeface="方正姚体" panose="02010601030101010101" pitchFamily="2" charset="-122"/>
                <a:ea typeface="方正姚体" panose="02010601030101010101" pitchFamily="2" charset="-122"/>
              </a:rPr>
              <a:t>{ return value&gt;0?value:-value; }</a:t>
            </a:r>
          </a:p>
          <a:p>
            <a:pPr eaLnBrk="1" hangingPunct="1"/>
            <a:r>
              <a:rPr kumimoji="1" lang="en-US" altLang="zh-CN" dirty="0">
                <a:latin typeface="方正姚体" panose="02010601030101010101" pitchFamily="2" charset="-122"/>
                <a:ea typeface="方正姚体" panose="02010601030101010101" pitchFamily="2" charset="-122"/>
              </a:rPr>
              <a:t>   </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68" y="-26590"/>
            <a:ext cx="568667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75556" y="398"/>
            <a:ext cx="42492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模板的概念</a:t>
            </a:r>
            <a:endParaRPr lang="zh-CN" altLang="en-US" sz="3000" dirty="0">
              <a:solidFill>
                <a:schemeClr val="bg1"/>
              </a:solidFill>
              <a:latin typeface="Rockwell" pitchFamily="18" charset="0"/>
              <a:ea typeface="微软雅黑" pitchFamily="34" charset="-122"/>
            </a:endParaRPr>
          </a:p>
        </p:txBody>
      </p:sp>
      <p:sp>
        <p:nvSpPr>
          <p:cNvPr id="13" name="Text Box 4"/>
          <p:cNvSpPr txBox="1">
            <a:spLocks noChangeArrowheads="1"/>
          </p:cNvSpPr>
          <p:nvPr/>
        </p:nvSpPr>
        <p:spPr bwMode="auto">
          <a:xfrm>
            <a:off x="338535" y="2996825"/>
            <a:ext cx="11521279" cy="3601321"/>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fontAlgn="base">
              <a:spcBef>
                <a:spcPct val="20000"/>
              </a:spcBef>
              <a:spcAft>
                <a:spcPct val="0"/>
              </a:spcAft>
              <a:buChar char="•"/>
              <a:defRPr sz="2800" b="1">
                <a:solidFill>
                  <a:schemeClr val="tx1"/>
                </a:solidFill>
                <a:latin typeface="+mn-lt"/>
                <a:ea typeface="+mn-ea"/>
                <a:cs typeface="+mn-cs"/>
              </a:defRPr>
            </a:lvl1pPr>
            <a:lvl2pPr marL="742950" indent="-285750" algn="l" rtl="0" fontAlgn="base">
              <a:spcBef>
                <a:spcPct val="20000"/>
              </a:spcBef>
              <a:spcAft>
                <a:spcPct val="0"/>
              </a:spcAft>
              <a:buChar char="–"/>
              <a:defRPr sz="2800" b="1">
                <a:solidFill>
                  <a:schemeClr val="tx1"/>
                </a:solidFill>
                <a:latin typeface="+mn-lt"/>
                <a:ea typeface="+mn-ea"/>
              </a:defRPr>
            </a:lvl2pPr>
            <a:lvl3pPr marL="1143000" indent="-228600" algn="l" rtl="0" fontAlgn="base">
              <a:spcBef>
                <a:spcPct val="20000"/>
              </a:spcBef>
              <a:spcAft>
                <a:spcPct val="0"/>
              </a:spcAft>
              <a:buChar char="•"/>
              <a:defRPr sz="2800" b="1">
                <a:solidFill>
                  <a:schemeClr val="tx1"/>
                </a:solidFill>
                <a:latin typeface="+mn-lt"/>
                <a:ea typeface="+mn-ea"/>
              </a:defRPr>
            </a:lvl3pPr>
            <a:lvl4pPr marL="1600200" indent="-228600" algn="l" rtl="0" fontAlgn="base">
              <a:spcBef>
                <a:spcPct val="20000"/>
              </a:spcBef>
              <a:spcAft>
                <a:spcPct val="0"/>
              </a:spcAft>
              <a:buChar char="–"/>
              <a:defRPr sz="2800" b="1">
                <a:solidFill>
                  <a:schemeClr val="tx1"/>
                </a:solidFill>
                <a:latin typeface="+mn-lt"/>
                <a:ea typeface="+mn-ea"/>
              </a:defRPr>
            </a:lvl4pPr>
            <a:lvl5pPr marL="2057400" indent="-228600" algn="l" rtl="0" fontAlgn="base">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kumimoji="1" lang="zh-CN" altLang="en-US" sz="2400" b="0" kern="0" dirty="0">
                <a:latin typeface="方正姚体" pitchFamily="2" charset="-122"/>
              </a:rPr>
              <a:t>这两个函数，功能几乎一样，只是返回值和参数</a:t>
            </a:r>
            <a:r>
              <a:rPr kumimoji="1" lang="zh-CN" altLang="en-US" sz="2400" b="0" kern="0" dirty="0" smtClean="0">
                <a:latin typeface="方正姚体" pitchFamily="2" charset="-122"/>
              </a:rPr>
              <a:t>不一样</a:t>
            </a:r>
            <a:r>
              <a:rPr kumimoji="1" lang="zh-CN" altLang="en-US" sz="2400" b="0" kern="0" dirty="0">
                <a:latin typeface="方正姚体" pitchFamily="2" charset="-122"/>
              </a:rPr>
              <a:t>。</a:t>
            </a:r>
            <a:r>
              <a:rPr kumimoji="1" lang="en-US" altLang="zh-CN" sz="2400" b="0" kern="0" dirty="0">
                <a:latin typeface="方正姚体" pitchFamily="2" charset="-122"/>
              </a:rPr>
              <a:t>C++</a:t>
            </a:r>
            <a:r>
              <a:rPr kumimoji="1" lang="zh-CN" altLang="en-US" sz="2400" b="0" kern="0" dirty="0">
                <a:latin typeface="方正姚体" pitchFamily="2" charset="-122"/>
              </a:rPr>
              <a:t>提供了函数模板的功能来简化我们对这种情况</a:t>
            </a:r>
            <a:r>
              <a:rPr kumimoji="1" lang="zh-CN" altLang="en-US" sz="2400" b="0" kern="0" dirty="0" smtClean="0">
                <a:latin typeface="方正姚体" pitchFamily="2" charset="-122"/>
              </a:rPr>
              <a:t>的表达</a:t>
            </a:r>
            <a:r>
              <a:rPr kumimoji="1" lang="zh-CN" altLang="en-US" sz="2400" b="0" kern="0" dirty="0">
                <a:latin typeface="方正姚体" pitchFamily="2" charset="-122"/>
              </a:rPr>
              <a:t>：</a:t>
            </a:r>
            <a:endParaRPr kumimoji="1" lang="en-US" altLang="zh-CN" sz="2400" b="0" kern="0" dirty="0">
              <a:latin typeface="方正姚体" pitchFamily="2" charset="-122"/>
            </a:endParaRPr>
          </a:p>
          <a:p>
            <a:pPr>
              <a:buFontTx/>
              <a:buNone/>
              <a:defRPr/>
            </a:pPr>
            <a:endParaRPr kumimoji="1" lang="zh-CN" altLang="en-US" sz="2400" b="0" kern="0" dirty="0">
              <a:latin typeface="方正姚体" pitchFamily="2" charset="-122"/>
            </a:endParaRPr>
          </a:p>
          <a:p>
            <a:pPr>
              <a:buFontTx/>
              <a:buNone/>
              <a:defRPr/>
            </a:pPr>
            <a:r>
              <a:rPr kumimoji="1" lang="zh-CN" altLang="en-US" sz="2400" b="0" kern="0" dirty="0">
                <a:latin typeface="方正姚体" pitchFamily="2" charset="-122"/>
              </a:rPr>
              <a:t>      </a:t>
            </a:r>
            <a:r>
              <a:rPr kumimoji="1" lang="en-US" altLang="zh-CN" sz="2400" b="0" kern="0" dirty="0">
                <a:solidFill>
                  <a:schemeClr val="tx2"/>
                </a:solidFill>
                <a:latin typeface="方正姚体" pitchFamily="2" charset="-122"/>
              </a:rPr>
              <a:t>Template &lt;class T&gt;</a:t>
            </a:r>
            <a:r>
              <a:rPr kumimoji="1" lang="en-US" altLang="zh-CN" sz="2400" b="0" kern="0" dirty="0">
                <a:latin typeface="方正姚体" pitchFamily="2" charset="-122"/>
              </a:rPr>
              <a:t>  //</a:t>
            </a:r>
            <a:r>
              <a:rPr kumimoji="1" lang="zh-CN" altLang="en-US" sz="2400" b="0" kern="0" dirty="0">
                <a:latin typeface="方正姚体" pitchFamily="2" charset="-122"/>
              </a:rPr>
              <a:t>使用函数模板来简化上面的情况</a:t>
            </a:r>
          </a:p>
          <a:p>
            <a:pPr>
              <a:buFontTx/>
              <a:buNone/>
              <a:defRPr/>
            </a:pPr>
            <a:r>
              <a:rPr kumimoji="1" lang="zh-CN" altLang="en-US" sz="2400" b="0" kern="0" dirty="0">
                <a:latin typeface="方正姚体" pitchFamily="2" charset="-122"/>
              </a:rPr>
              <a:t>      </a:t>
            </a:r>
            <a:r>
              <a:rPr kumimoji="1" lang="en-US" altLang="zh-CN" sz="2400" b="0" kern="0" dirty="0">
                <a:solidFill>
                  <a:schemeClr val="tx2"/>
                </a:solidFill>
                <a:latin typeface="方正姚体" pitchFamily="2" charset="-122"/>
              </a:rPr>
              <a:t>T abs(T value)</a:t>
            </a:r>
          </a:p>
          <a:p>
            <a:pPr>
              <a:buFontTx/>
              <a:buNone/>
              <a:defRPr/>
            </a:pPr>
            <a:r>
              <a:rPr kumimoji="1" lang="en-US" altLang="zh-CN" sz="2400" b="0" kern="0" dirty="0">
                <a:solidFill>
                  <a:schemeClr val="tx2"/>
                </a:solidFill>
                <a:latin typeface="方正姚体" pitchFamily="2" charset="-122"/>
              </a:rPr>
              <a:t>      { return value&gt;0?value:-value;}</a:t>
            </a:r>
          </a:p>
          <a:p>
            <a:pPr>
              <a:buFontTx/>
              <a:buNone/>
              <a:defRPr/>
            </a:pPr>
            <a:r>
              <a:rPr kumimoji="1" lang="en-US" altLang="zh-CN" sz="2400" b="0" kern="0" dirty="0">
                <a:latin typeface="方正姚体" pitchFamily="2" charset="-122"/>
              </a:rPr>
              <a:t>   </a:t>
            </a:r>
          </a:p>
          <a:p>
            <a:pPr>
              <a:buFontTx/>
              <a:buNone/>
              <a:defRPr/>
            </a:pPr>
            <a:r>
              <a:rPr kumimoji="1" lang="zh-CN" altLang="en-US" sz="2400" b="0" kern="0" dirty="0">
                <a:latin typeface="方正姚体" pitchFamily="2" charset="-122"/>
              </a:rPr>
              <a:t>其中</a:t>
            </a:r>
            <a:r>
              <a:rPr kumimoji="1" lang="en-US" altLang="zh-CN" sz="2400" b="0" kern="0" dirty="0">
                <a:latin typeface="方正姚体" pitchFamily="2" charset="-122"/>
              </a:rPr>
              <a:t>T</a:t>
            </a:r>
            <a:r>
              <a:rPr kumimoji="1" lang="zh-CN" altLang="en-US" sz="2400" b="0" kern="0" dirty="0">
                <a:latin typeface="方正姚体" pitchFamily="2" charset="-122"/>
              </a:rPr>
              <a:t>代表函数模板中要使用的通用类型，在函数的</a:t>
            </a:r>
            <a:r>
              <a:rPr kumimoji="1" lang="zh-CN" altLang="en-US" sz="2400" b="0" kern="0" dirty="0" smtClean="0">
                <a:latin typeface="方正姚体" pitchFamily="2" charset="-122"/>
              </a:rPr>
              <a:t>调用过程</a:t>
            </a:r>
            <a:r>
              <a:rPr kumimoji="1" lang="zh-CN" altLang="en-US" sz="2400" b="0" kern="0" dirty="0">
                <a:latin typeface="方正姚体" pitchFamily="2" charset="-122"/>
              </a:rPr>
              <a:t>中，</a:t>
            </a:r>
            <a:r>
              <a:rPr kumimoji="1" lang="en-US" altLang="zh-CN" sz="2400" b="0" kern="0" dirty="0">
                <a:latin typeface="方正姚体" pitchFamily="2" charset="-122"/>
              </a:rPr>
              <a:t>T</a:t>
            </a:r>
            <a:r>
              <a:rPr kumimoji="1" lang="zh-CN" altLang="en-US" sz="2400" b="0" kern="0" dirty="0">
                <a:latin typeface="方正姚体" pitchFamily="2" charset="-122"/>
              </a:rPr>
              <a:t>被</a:t>
            </a:r>
            <a:r>
              <a:rPr kumimoji="1" lang="zh-CN" altLang="en-US" sz="2400" b="0" kern="0" dirty="0">
                <a:solidFill>
                  <a:srgbClr val="FF0000"/>
                </a:solidFill>
                <a:latin typeface="方正姚体" pitchFamily="2" charset="-122"/>
              </a:rPr>
              <a:t>具体化</a:t>
            </a:r>
            <a:r>
              <a:rPr kumimoji="1" lang="zh-CN" altLang="en-US" sz="2400" b="0" kern="0" dirty="0">
                <a:latin typeface="方正姚体" pitchFamily="2" charset="-122"/>
              </a:rPr>
              <a:t>。</a:t>
            </a:r>
          </a:p>
        </p:txBody>
      </p:sp>
    </p:spTree>
    <p:extLst>
      <p:ext uri="{BB962C8B-B14F-4D97-AF65-F5344CB8AC3E}">
        <p14:creationId xmlns:p14="http://schemas.microsoft.com/office/powerpoint/2010/main" val="34304298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ppt_w</p:attrName>
                                        </p:attrNameLst>
                                      </p:cBhvr>
                                      <p:tavLst>
                                        <p:tav tm="0" fmla="#ppt_w*sin(2.5*pi*$)">
                                          <p:val>
                                            <p:fltVal val="0"/>
                                          </p:val>
                                        </p:tav>
                                        <p:tav tm="100000">
                                          <p:val>
                                            <p:fltVal val="1"/>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childTnLst>
                                </p:cTn>
                              </p:par>
                            </p:childTnLst>
                          </p:cTn>
                        </p:par>
                        <p:par>
                          <p:cTn id="16" fill="hold">
                            <p:stCondLst>
                              <p:cond delay="26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2" grpId="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58616" y="1125538"/>
            <a:ext cx="4536504" cy="51399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cout</a:t>
            </a:r>
            <a:r>
              <a:rPr lang="en-US" altLang="zh-CN" sz="2000" b="0" kern="0" dirty="0">
                <a:latin typeface="方正姚体" pitchFamily="2" charset="-122"/>
              </a:rPr>
              <a:t>&lt;&lt;"Stack overflow."&lt;&lt;</a:t>
            </a:r>
            <a:r>
              <a:rPr lang="en-US" altLang="zh-CN" sz="2000" b="0" kern="0" dirty="0" err="1">
                <a:latin typeface="方正姚体" pitchFamily="2" charset="-122"/>
              </a:rPr>
              <a:t>endl</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return 0;</a:t>
            </a:r>
          </a:p>
          <a:p>
            <a:pPr marL="0" indent="0">
              <a:lnSpc>
                <a:spcPct val="80000"/>
              </a:lnSpc>
              <a:buClr>
                <a:schemeClr val="tx1"/>
              </a:buClr>
              <a:buNone/>
              <a:defRPr/>
            </a:pPr>
            <a:r>
              <a:rPr lang="en-US" altLang="zh-CN" sz="2000" b="0" kern="0" dirty="0">
                <a:latin typeface="方正姚体" pitchFamily="2" charset="-122"/>
              </a:rPr>
              <a:t>    }</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tos</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return s[</a:t>
            </a:r>
            <a:r>
              <a:rPr lang="en-US" altLang="zh-CN" sz="2000" b="0" kern="0" dirty="0" err="1">
                <a:latin typeface="方正姚体" pitchFamily="2" charset="-122"/>
              </a:rPr>
              <a:t>tos</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void main()</a:t>
            </a:r>
          </a:p>
          <a:p>
            <a:pPr marL="0" indent="0">
              <a:lnSpc>
                <a:spcPct val="80000"/>
              </a:lnSpc>
              <a:buClr>
                <a:schemeClr val="tx1"/>
              </a:buClr>
              <a:buNone/>
              <a:defRPr/>
            </a:pP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Stack&lt;</a:t>
            </a:r>
            <a:r>
              <a:rPr lang="en-US" altLang="zh-CN" sz="2000" b="0" kern="0" dirty="0" err="1">
                <a:latin typeface="方正姚体" pitchFamily="2" charset="-122"/>
              </a:rPr>
              <a:t>int</a:t>
            </a:r>
            <a:r>
              <a:rPr lang="en-US" altLang="zh-CN" sz="2000" b="0" kern="0" dirty="0">
                <a:latin typeface="方正姚体" pitchFamily="2" charset="-122"/>
              </a:rPr>
              <a:t>&gt;a(10);</a:t>
            </a:r>
          </a:p>
          <a:p>
            <a:pPr marL="0" indent="0">
              <a:lnSpc>
                <a:spcPct val="80000"/>
              </a:lnSpc>
              <a:buClr>
                <a:schemeClr val="tx1"/>
              </a:buClr>
              <a:buNone/>
              <a:defRPr/>
            </a:pPr>
            <a:r>
              <a:rPr lang="en-US" altLang="zh-CN" sz="2000" b="0" kern="0" dirty="0">
                <a:latin typeface="方正姚体" pitchFamily="2" charset="-122"/>
              </a:rPr>
              <a:t>    Stack&lt;double&gt;b(10);</a:t>
            </a:r>
          </a:p>
          <a:p>
            <a:pPr marL="0" indent="0">
              <a:lnSpc>
                <a:spcPct val="80000"/>
              </a:lnSpc>
              <a:buClr>
                <a:schemeClr val="tx1"/>
              </a:buClr>
              <a:buNone/>
              <a:defRPr/>
            </a:pPr>
            <a:r>
              <a:rPr lang="en-US" altLang="zh-CN" sz="2000" b="0" kern="0" dirty="0">
                <a:latin typeface="方正姚体" pitchFamily="2" charset="-122"/>
              </a:rPr>
              <a:t>    Stack&lt;char&gt;c(10);</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a.push</a:t>
            </a:r>
            <a:r>
              <a:rPr lang="en-US" altLang="zh-CN" sz="2000" b="0" kern="0" dirty="0">
                <a:latin typeface="方正姚体" pitchFamily="2" charset="-122"/>
              </a:rPr>
              <a:t>(45);</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b.push</a:t>
            </a:r>
            <a:r>
              <a:rPr lang="en-US" altLang="zh-CN" sz="2000" b="0" kern="0" dirty="0">
                <a:latin typeface="方正姚体" pitchFamily="2" charset="-122"/>
              </a:rPr>
              <a:t>(100-0.7);</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a.push</a:t>
            </a:r>
            <a:r>
              <a:rPr lang="en-US" altLang="zh-CN" sz="2000" b="0" kern="0" dirty="0">
                <a:latin typeface="方正姚体" pitchFamily="2" charset="-122"/>
              </a:rPr>
              <a:t>(10);</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a.push</a:t>
            </a:r>
            <a:r>
              <a:rPr lang="en-US" altLang="zh-CN" sz="2000" b="0" kern="0" dirty="0">
                <a:latin typeface="方正姚体" pitchFamily="2" charset="-122"/>
              </a:rPr>
              <a:t>(8+6);</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b.push</a:t>
            </a:r>
            <a:r>
              <a:rPr lang="en-US" altLang="zh-CN" sz="2000" b="0" kern="0" dirty="0">
                <a:latin typeface="方正姚体" pitchFamily="2" charset="-122"/>
              </a:rPr>
              <a:t>(2*1.5</a:t>
            </a:r>
            <a:r>
              <a:rPr lang="en-US" altLang="zh-CN" sz="2000" b="0" kern="0" dirty="0" smtClean="0">
                <a:latin typeface="方正姚体" pitchFamily="2" charset="-122"/>
              </a:rPr>
              <a:t>);</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7766526"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988141" y="25797"/>
            <a:ext cx="58311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1  </a:t>
            </a:r>
            <a:endParaRPr lang="zh-CN" altLang="en-US" sz="3000" dirty="0">
              <a:latin typeface="Rockwell" pitchFamily="18" charset="0"/>
              <a:ea typeface="微软雅黑" pitchFamily="34" charset="-122"/>
            </a:endParaRPr>
          </a:p>
        </p:txBody>
      </p:sp>
      <p:sp>
        <p:nvSpPr>
          <p:cNvPr id="12" name="Rectangle 2"/>
          <p:cNvSpPr txBox="1">
            <a:spLocks noChangeArrowheads="1"/>
          </p:cNvSpPr>
          <p:nvPr/>
        </p:nvSpPr>
        <p:spPr bwMode="auto">
          <a:xfrm>
            <a:off x="6946874" y="3048708"/>
            <a:ext cx="3976837" cy="34774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000" b="0" kern="0" dirty="0" smtClean="0">
                <a:latin typeface="方正姚体" pitchFamily="2" charset="-122"/>
              </a:rPr>
              <a:t>    </a:t>
            </a:r>
            <a:r>
              <a:rPr lang="en-US" altLang="zh-CN" sz="2000" b="0" kern="0" dirty="0" err="1" smtClean="0">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a.pop</a:t>
            </a:r>
            <a:r>
              <a:rPr lang="en-US" altLang="zh-CN" sz="2000" b="0" kern="0" dirty="0" smtClean="0">
                <a:latin typeface="方正姚体" pitchFamily="2" charset="-122"/>
              </a:rPr>
              <a:t>()&lt;&lt;",";</a:t>
            </a:r>
          </a:p>
          <a:p>
            <a:pPr marL="0" indent="0">
              <a:lnSpc>
                <a:spcPct val="80000"/>
              </a:lnSpc>
              <a:buClr>
                <a:schemeClr val="tx1"/>
              </a:buClr>
              <a:buNone/>
              <a:defRPr/>
            </a:pPr>
            <a:r>
              <a:rPr lang="en-US" altLang="zh-CN" sz="2000" b="0" kern="0" dirty="0" smtClean="0">
                <a:latin typeface="方正姚体" pitchFamily="2" charset="-122"/>
              </a:rPr>
              <a:t>    </a:t>
            </a:r>
            <a:r>
              <a:rPr lang="en-US" altLang="zh-CN" sz="2000" b="0" kern="0" dirty="0" err="1" smtClean="0">
                <a:latin typeface="方正姚体" pitchFamily="2" charset="-122"/>
              </a:rPr>
              <a:t>cout</a:t>
            </a:r>
            <a:r>
              <a:rPr lang="en-US" altLang="zh-CN" sz="2000" b="0" kern="0" dirty="0" smtClean="0">
                <a:latin typeface="方正姚体" pitchFamily="2" charset="-122"/>
              </a:rPr>
              <a:t>&lt;&lt;</a:t>
            </a:r>
            <a:r>
              <a:rPr lang="en-US" altLang="zh-CN" sz="2000" b="0" kern="0" dirty="0" err="1" smtClean="0">
                <a:latin typeface="方正姚体" pitchFamily="2" charset="-122"/>
              </a:rPr>
              <a:t>a.pop</a:t>
            </a:r>
            <a:r>
              <a:rPr lang="en-US" altLang="zh-CN" sz="2000" b="0" kern="0" dirty="0" smtClean="0">
                <a:latin typeface="方正姚体" pitchFamily="2" charset="-122"/>
              </a:rPr>
              <a:t>()&lt;&lt;",";</a:t>
            </a:r>
          </a:p>
          <a:p>
            <a:pPr marL="0" indent="0">
              <a:lnSpc>
                <a:spcPct val="80000"/>
              </a:lnSpc>
              <a:buClr>
                <a:schemeClr val="tx1"/>
              </a:buClr>
              <a:buNone/>
              <a:defRPr/>
            </a:pPr>
            <a:r>
              <a:rPr lang="en-US" altLang="zh-CN" sz="2000" b="0" kern="0" dirty="0" smtClean="0">
                <a:latin typeface="方正姚体" pitchFamily="2" charset="-122"/>
              </a:rPr>
              <a:t>    </a:t>
            </a:r>
            <a:r>
              <a:rPr lang="en-US" altLang="zh-CN" sz="2000" b="0" kern="0" dirty="0" err="1">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a.pop</a:t>
            </a:r>
            <a:r>
              <a:rPr lang="en-US" altLang="zh-CN" sz="2000" b="0" kern="0" dirty="0">
                <a:latin typeface="方正姚体" pitchFamily="2" charset="-122"/>
              </a:rPr>
              <a:t>()&lt;&lt;";";</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b.pop</a:t>
            </a:r>
            <a:r>
              <a:rPr lang="en-US" altLang="zh-CN" sz="2000" b="0" kern="0" dirty="0">
                <a:latin typeface="方正姚体" pitchFamily="2" charset="-122"/>
              </a:rPr>
              <a:t>()&lt;&lt;",";</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b.pop</a:t>
            </a:r>
            <a:r>
              <a:rPr lang="en-US" altLang="zh-CN" sz="2000" b="0" kern="0" dirty="0">
                <a:latin typeface="方正姚体" pitchFamily="2" charset="-122"/>
              </a:rPr>
              <a:t>()&lt;&lt;</a:t>
            </a:r>
            <a:r>
              <a:rPr lang="en-US" altLang="zh-CN" sz="2000" b="0" kern="0" dirty="0" err="1">
                <a:latin typeface="方正姚体" pitchFamily="2" charset="-122"/>
              </a:rPr>
              <a:t>endl</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for(</a:t>
            </a:r>
            <a:r>
              <a:rPr lang="en-US" altLang="zh-CN" sz="2000" b="0" kern="0" dirty="0" err="1">
                <a:latin typeface="方正姚体" pitchFamily="2" charset="-122"/>
              </a:rPr>
              <a:t>int</a:t>
            </a:r>
            <a:r>
              <a:rPr lang="en-US" altLang="zh-CN" sz="2000" b="0" kern="0" dirty="0">
                <a:latin typeface="方正姚体" pitchFamily="2" charset="-122"/>
              </a:rPr>
              <a:t> </a:t>
            </a:r>
            <a:r>
              <a:rPr lang="en-US" altLang="zh-CN" sz="2000" b="0" kern="0" dirty="0" err="1">
                <a:latin typeface="方正姚体" pitchFamily="2" charset="-122"/>
              </a:rPr>
              <a:t>i</a:t>
            </a:r>
            <a:r>
              <a:rPr lang="en-US" altLang="zh-CN" sz="2000" b="0" kern="0" dirty="0">
                <a:latin typeface="方正姚体" pitchFamily="2" charset="-122"/>
              </a:rPr>
              <a:t>=0;i&lt;10;i++)</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smtClean="0">
                <a:latin typeface="方正姚体" pitchFamily="2" charset="-122"/>
              </a:rPr>
              <a:t>  </a:t>
            </a:r>
            <a:r>
              <a:rPr lang="en-US" altLang="zh-CN" sz="2000" b="0" kern="0" dirty="0" err="1" smtClean="0">
                <a:latin typeface="方正姚体" pitchFamily="2" charset="-122"/>
              </a:rPr>
              <a:t>c.push</a:t>
            </a:r>
            <a:r>
              <a:rPr lang="en-US" altLang="zh-CN" sz="2000" b="0" kern="0" dirty="0">
                <a:latin typeface="方正姚体" pitchFamily="2" charset="-122"/>
              </a:rPr>
              <a:t>((char)'j'-</a:t>
            </a:r>
            <a:r>
              <a:rPr lang="en-US" altLang="zh-CN" sz="2000" b="0" kern="0" dirty="0" err="1">
                <a:latin typeface="方正姚体" pitchFamily="2" charset="-122"/>
              </a:rPr>
              <a:t>i</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for(</a:t>
            </a:r>
            <a:r>
              <a:rPr lang="en-US" altLang="zh-CN" sz="2000" b="0" kern="0" dirty="0" err="1">
                <a:latin typeface="方正姚体" pitchFamily="2" charset="-122"/>
              </a:rPr>
              <a:t>i</a:t>
            </a:r>
            <a:r>
              <a:rPr lang="en-US" altLang="zh-CN" sz="2000" b="0" kern="0" dirty="0">
                <a:latin typeface="方正姚体" pitchFamily="2" charset="-122"/>
              </a:rPr>
              <a:t>=0;i&lt;10;i++)</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smtClean="0">
                <a:latin typeface="方正姚体" pitchFamily="2" charset="-122"/>
              </a:rPr>
              <a:t>  </a:t>
            </a:r>
            <a:r>
              <a:rPr lang="en-US" altLang="zh-CN" sz="2000" b="0" kern="0" dirty="0" err="1" smtClean="0">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c.pop</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    </a:t>
            </a:r>
            <a:r>
              <a:rPr lang="en-US" altLang="zh-CN" sz="2000" b="0" kern="0" dirty="0" err="1">
                <a:latin typeface="方正姚体" pitchFamily="2" charset="-122"/>
              </a:rPr>
              <a:t>cout</a:t>
            </a:r>
            <a:r>
              <a:rPr lang="en-US" altLang="zh-CN" sz="2000" b="0" kern="0" dirty="0">
                <a:latin typeface="方正姚体" pitchFamily="2" charset="-122"/>
              </a:rPr>
              <a:t>&lt;&lt;</a:t>
            </a:r>
            <a:r>
              <a:rPr lang="en-US" altLang="zh-CN" sz="2000" b="0" kern="0" dirty="0" err="1">
                <a:latin typeface="方正姚体" pitchFamily="2" charset="-122"/>
              </a:rPr>
              <a:t>endl</a:t>
            </a:r>
            <a:r>
              <a:rPr lang="en-US" altLang="zh-CN" sz="2000" b="0" kern="0" dirty="0">
                <a:latin typeface="方正姚体" pitchFamily="2" charset="-122"/>
              </a:rPr>
              <a:t>;</a:t>
            </a:r>
          </a:p>
          <a:p>
            <a:pPr marL="0" indent="0">
              <a:lnSpc>
                <a:spcPct val="80000"/>
              </a:lnSpc>
              <a:buClr>
                <a:schemeClr val="tx1"/>
              </a:buClr>
              <a:buNone/>
              <a:defRPr/>
            </a:pPr>
            <a:r>
              <a:rPr lang="en-US" altLang="zh-CN" sz="2000" b="0" kern="0" dirty="0">
                <a:latin typeface="方正姚体" pitchFamily="2" charset="-122"/>
              </a:rPr>
              <a:t>}</a:t>
            </a:r>
            <a:endParaRPr lang="en-US" altLang="zh-CN" sz="2000" b="0" kern="0" dirty="0"/>
          </a:p>
        </p:txBody>
      </p:sp>
    </p:spTree>
    <p:extLst>
      <p:ext uri="{BB962C8B-B14F-4D97-AF65-F5344CB8AC3E}">
        <p14:creationId xmlns:p14="http://schemas.microsoft.com/office/powerpoint/2010/main" val="25276673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88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727" y="881346"/>
            <a:ext cx="6915162" cy="338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88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217" y="1838470"/>
            <a:ext cx="6915162" cy="31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88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793" y="2579644"/>
            <a:ext cx="6842120" cy="338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88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714" y="3392961"/>
            <a:ext cx="6915162" cy="324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矩形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600" y="-26590"/>
            <a:ext cx="7766526"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988141" y="25797"/>
            <a:ext cx="583111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1  </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40489017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45" presetClass="entr" presetSubtype="0" fill="hold" grpId="0" nodeType="afterEffect">
                                  <p:stCondLst>
                                    <p:cond delay="0"/>
                                  </p:stCondLst>
                                  <p:iterate type="lt">
                                    <p:tmPct val="10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ppt_w</p:attrName>
                                        </p:attrNameLst>
                                      </p:cBhvr>
                                      <p:tavLst>
                                        <p:tav tm="0" fmla="#ppt_w*sin(2.5*pi*$)">
                                          <p:val>
                                            <p:fltVal val="0"/>
                                          </p:val>
                                        </p:tav>
                                        <p:tav tm="100000">
                                          <p:val>
                                            <p:fltVal val="1"/>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childTnLst>
                                </p:cTn>
                              </p:par>
                            </p:childTnLst>
                          </p:cTn>
                        </p:par>
                        <p:par>
                          <p:cTn id="33" fill="hold">
                            <p:stCondLst>
                              <p:cond delay="170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5"/>
                                        </p:tgtEl>
                                      </p:cBhvr>
                                    </p:animEffect>
                                    <p:animScale>
                                      <p:cBhvr>
                                        <p:cTn id="36"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38162" y="1053530"/>
            <a:ext cx="11305255" cy="40347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lang="zh-CN" altLang="en-US" sz="2801" b="0" kern="0" dirty="0">
                <a:latin typeface="方正姚体" pitchFamily="2" charset="-122"/>
              </a:rPr>
              <a:t>要求</a:t>
            </a:r>
            <a:r>
              <a:rPr lang="zh-CN" altLang="en-US" sz="2801" b="0" kern="0" dirty="0" smtClean="0">
                <a:latin typeface="方正姚体" pitchFamily="2" charset="-122"/>
              </a:rPr>
              <a:t>：</a:t>
            </a:r>
            <a:endParaRPr lang="zh-CN" altLang="en-US" sz="2801" b="0" kern="0" dirty="0">
              <a:latin typeface="方正姚体" pitchFamily="2" charset="-122"/>
            </a:endParaRPr>
          </a:p>
          <a:p>
            <a:pPr>
              <a:buFontTx/>
              <a:buNone/>
              <a:defRPr/>
            </a:pPr>
            <a:r>
              <a:rPr lang="zh-CN" altLang="en-US" sz="2801" b="0" kern="0" dirty="0">
                <a:latin typeface="方正姚体" pitchFamily="2" charset="-122"/>
              </a:rPr>
              <a:t>设计一个单向链表的类模板，输出</a:t>
            </a:r>
            <a:r>
              <a:rPr lang="en-US" altLang="zh-CN" sz="2801" b="0" kern="0" dirty="0">
                <a:latin typeface="方正姚体" pitchFamily="2" charset="-122"/>
              </a:rPr>
              <a:t>26</a:t>
            </a:r>
            <a:r>
              <a:rPr lang="zh-CN" altLang="en-US" sz="2801" b="0" kern="0" dirty="0">
                <a:latin typeface="方正姚体" pitchFamily="2" charset="-122"/>
              </a:rPr>
              <a:t>个英文字母。 </a:t>
            </a:r>
          </a:p>
          <a:p>
            <a:pPr>
              <a:buFontTx/>
              <a:buNone/>
              <a:defRPr/>
            </a:pPr>
            <a:r>
              <a:rPr lang="zh-CN" altLang="en-US" sz="2801" b="0" kern="0" dirty="0">
                <a:latin typeface="方正姚体" pitchFamily="2" charset="-122"/>
              </a:rPr>
              <a:t>分析</a:t>
            </a:r>
            <a:r>
              <a:rPr lang="en-US" altLang="zh-CN" sz="2801" b="0" kern="0" dirty="0">
                <a:latin typeface="方正姚体" pitchFamily="2" charset="-122"/>
              </a:rPr>
              <a:t>: </a:t>
            </a:r>
            <a:br>
              <a:rPr lang="en-US" altLang="zh-CN" sz="2801" b="0" kern="0" dirty="0">
                <a:latin typeface="方正姚体" pitchFamily="2" charset="-122"/>
              </a:rPr>
            </a:br>
            <a:r>
              <a:rPr lang="zh-CN" altLang="en-US" sz="2801" b="0" kern="0" dirty="0">
                <a:latin typeface="方正姚体" pitchFamily="2" charset="-122"/>
              </a:rPr>
              <a:t>类模板不是一个具体的实际的类，使用时必须</a:t>
            </a:r>
            <a:r>
              <a:rPr lang="zh-CN" altLang="en-US" sz="2801" b="0" kern="0" dirty="0" smtClean="0">
                <a:latin typeface="方正姚体" pitchFamily="2" charset="-122"/>
              </a:rPr>
              <a:t>首先将</a:t>
            </a:r>
            <a:r>
              <a:rPr lang="zh-CN" altLang="en-US" sz="2801" b="0" kern="0" dirty="0">
                <a:latin typeface="方正姚体" pitchFamily="2" charset="-122"/>
              </a:rPr>
              <a:t>其实例化为具体的模板类，然后再通过模板类定义对象。</a:t>
            </a:r>
          </a:p>
          <a:p>
            <a:pPr>
              <a:buFontTx/>
              <a:buNone/>
              <a:defRPr/>
            </a:pPr>
            <a:r>
              <a:rPr lang="zh-CN" altLang="en-US" sz="2801" b="0" kern="0" dirty="0">
                <a:latin typeface="方正姚体" pitchFamily="2" charset="-122"/>
              </a:rPr>
              <a:t>一个完整的参考程序如下：</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882621" y="67494"/>
            <a:ext cx="532705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2</a:t>
            </a:r>
            <a:r>
              <a:rPr lang="zh-CN" altLang="en-US" sz="3000" dirty="0" smtClean="0">
                <a:latin typeface="Rockwell" pitchFamily="18" charset="0"/>
                <a:ea typeface="微软雅黑" pitchFamily="34" charset="-122"/>
              </a:rPr>
              <a:t>：</a:t>
            </a:r>
            <a:r>
              <a:rPr lang="zh-CN" altLang="en-US" sz="3000" dirty="0">
                <a:latin typeface="Rockwell" pitchFamily="18" charset="0"/>
                <a:ea typeface="微软雅黑" pitchFamily="34" charset="-122"/>
              </a:rPr>
              <a:t>单向链表的类模板</a:t>
            </a:r>
          </a:p>
        </p:txBody>
      </p:sp>
    </p:spTree>
    <p:extLst>
      <p:ext uri="{BB962C8B-B14F-4D97-AF65-F5344CB8AC3E}">
        <p14:creationId xmlns:p14="http://schemas.microsoft.com/office/powerpoint/2010/main" val="31503580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1053530"/>
            <a:ext cx="7774199" cy="55464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000" b="0" kern="0" dirty="0">
                <a:latin typeface="+mn-ea"/>
              </a:rPr>
              <a:t>#include&lt;</a:t>
            </a:r>
            <a:r>
              <a:rPr lang="en-US" altLang="zh-CN" sz="2000" b="0" kern="0" dirty="0" err="1">
                <a:latin typeface="+mn-ea"/>
              </a:rPr>
              <a:t>iostream.h</a:t>
            </a:r>
            <a:r>
              <a:rPr lang="en-US" altLang="zh-CN" sz="2000" b="0" kern="0" dirty="0">
                <a:latin typeface="+mn-ea"/>
              </a:rPr>
              <a:t>&gt;</a:t>
            </a:r>
          </a:p>
          <a:p>
            <a:pPr marL="0" indent="0">
              <a:lnSpc>
                <a:spcPct val="80000"/>
              </a:lnSpc>
              <a:buClr>
                <a:schemeClr val="tx1"/>
              </a:buClr>
              <a:buNone/>
              <a:defRPr/>
            </a:pPr>
            <a:r>
              <a:rPr lang="en-US" altLang="zh-CN" sz="2000" b="0" kern="0" dirty="0">
                <a:latin typeface="+mn-ea"/>
              </a:rPr>
              <a:t>template&lt;class </a:t>
            </a:r>
            <a:r>
              <a:rPr lang="en-US" altLang="zh-CN" sz="2000" b="0" kern="0" dirty="0" err="1">
                <a:latin typeface="+mn-ea"/>
              </a:rPr>
              <a:t>DType</a:t>
            </a:r>
            <a:r>
              <a:rPr lang="en-US" altLang="zh-CN" sz="2000" b="0" kern="0" dirty="0">
                <a:latin typeface="+mn-ea"/>
              </a:rPr>
              <a:t>&gt;</a:t>
            </a:r>
          </a:p>
          <a:p>
            <a:pPr marL="0" indent="0">
              <a:lnSpc>
                <a:spcPct val="80000"/>
              </a:lnSpc>
              <a:buClr>
                <a:schemeClr val="tx1"/>
              </a:buClr>
              <a:buNone/>
              <a:defRPr/>
            </a:pPr>
            <a:r>
              <a:rPr lang="en-US" altLang="zh-CN" sz="2000" b="0" kern="0" dirty="0">
                <a:latin typeface="+mn-ea"/>
              </a:rPr>
              <a:t>class </a:t>
            </a:r>
            <a:r>
              <a:rPr lang="en-US" altLang="zh-CN" sz="2000" b="0" kern="0" dirty="0" smtClean="0">
                <a:latin typeface="+mn-ea"/>
              </a:rPr>
              <a:t>List</a:t>
            </a:r>
          </a:p>
          <a:p>
            <a:pPr marL="0" indent="0">
              <a:lnSpc>
                <a:spcPct val="80000"/>
              </a:lnSpc>
              <a:buClr>
                <a:schemeClr val="tx1"/>
              </a:buClr>
              <a:buNone/>
              <a:defRPr/>
            </a:pPr>
            <a:r>
              <a:rPr lang="en-US" altLang="zh-CN" sz="2000" b="0" kern="0" dirty="0" smtClean="0">
                <a:latin typeface="+mn-ea"/>
              </a:rPr>
              <a:t>{</a:t>
            </a:r>
            <a:endParaRPr lang="en-US" altLang="zh-CN" sz="2000" b="0" kern="0" dirty="0">
              <a:latin typeface="+mn-ea"/>
            </a:endParaRPr>
          </a:p>
          <a:p>
            <a:pPr marL="0" indent="0">
              <a:lnSpc>
                <a:spcPct val="80000"/>
              </a:lnSpc>
              <a:buClr>
                <a:schemeClr val="tx1"/>
              </a:buClr>
              <a:buNone/>
              <a:defRPr/>
            </a:pPr>
            <a:r>
              <a:rPr lang="en-US" altLang="zh-CN" sz="2000" b="0" kern="0" dirty="0" smtClean="0">
                <a:latin typeface="+mn-ea"/>
              </a:rPr>
              <a:t>public</a:t>
            </a:r>
            <a:r>
              <a:rPr lang="en-US" altLang="zh-CN" sz="2000" b="0" kern="0" dirty="0">
                <a:latin typeface="+mn-ea"/>
              </a:rPr>
              <a:t>:</a:t>
            </a:r>
          </a:p>
          <a:p>
            <a:pPr marL="0" indent="0">
              <a:lnSpc>
                <a:spcPct val="80000"/>
              </a:lnSpc>
              <a:buClr>
                <a:schemeClr val="tx1"/>
              </a:buClr>
              <a:buNone/>
              <a:defRPr/>
            </a:pPr>
            <a:r>
              <a:rPr lang="en-US" altLang="zh-CN" sz="2000" b="0" kern="0" dirty="0">
                <a:latin typeface="+mn-ea"/>
              </a:rPr>
              <a:t>        List(</a:t>
            </a:r>
            <a:r>
              <a:rPr lang="en-US" altLang="zh-CN" sz="2000" b="0" kern="0" dirty="0" err="1">
                <a:latin typeface="+mn-ea"/>
              </a:rPr>
              <a:t>DType</a:t>
            </a:r>
            <a:r>
              <a:rPr lang="en-US" altLang="zh-CN" sz="2000" b="0" kern="0" dirty="0">
                <a:latin typeface="+mn-ea"/>
              </a:rPr>
              <a:t> d){data=</a:t>
            </a:r>
            <a:r>
              <a:rPr lang="en-US" altLang="zh-CN" sz="2000" b="0" kern="0" dirty="0" err="1">
                <a:latin typeface="+mn-ea"/>
              </a:rPr>
              <a:t>d;next</a:t>
            </a:r>
            <a:r>
              <a:rPr lang="en-US" altLang="zh-CN" sz="2000" b="0" kern="0" dirty="0">
                <a:latin typeface="+mn-ea"/>
              </a:rPr>
              <a:t>=0;}       //</a:t>
            </a:r>
            <a:r>
              <a:rPr lang="zh-CN" altLang="en-US" sz="2000" b="0" kern="0" dirty="0">
                <a:latin typeface="+mn-ea"/>
              </a:rPr>
              <a:t>构造函数</a:t>
            </a:r>
          </a:p>
          <a:p>
            <a:pPr marL="0" indent="0">
              <a:lnSpc>
                <a:spcPct val="80000"/>
              </a:lnSpc>
              <a:buClr>
                <a:schemeClr val="tx1"/>
              </a:buClr>
              <a:buNone/>
              <a:defRPr/>
            </a:pPr>
            <a:r>
              <a:rPr lang="zh-CN" altLang="en-US" sz="2000" b="0" kern="0" dirty="0">
                <a:latin typeface="+mn-ea"/>
              </a:rPr>
              <a:t>        </a:t>
            </a:r>
            <a:r>
              <a:rPr lang="en-US" altLang="zh-CN" sz="2000" b="0" kern="0" dirty="0">
                <a:latin typeface="+mn-ea"/>
              </a:rPr>
              <a:t>void Add(List *node){node-&gt;next=</a:t>
            </a:r>
            <a:r>
              <a:rPr lang="en-US" altLang="zh-CN" sz="2000" b="0" kern="0" dirty="0" err="1">
                <a:latin typeface="+mn-ea"/>
              </a:rPr>
              <a:t>this;next</a:t>
            </a:r>
            <a:r>
              <a:rPr lang="en-US" altLang="zh-CN" sz="2000" b="0" kern="0" dirty="0">
                <a:latin typeface="+mn-ea"/>
              </a:rPr>
              <a:t>=0;}</a:t>
            </a:r>
          </a:p>
          <a:p>
            <a:pPr marL="0" indent="0">
              <a:lnSpc>
                <a:spcPct val="80000"/>
              </a:lnSpc>
              <a:buClr>
                <a:schemeClr val="tx1"/>
              </a:buClr>
              <a:buNone/>
              <a:defRPr/>
            </a:pPr>
            <a:r>
              <a:rPr lang="en-US" altLang="zh-CN" sz="2000" b="0" kern="0" dirty="0">
                <a:latin typeface="+mn-ea"/>
              </a:rPr>
              <a:t>        List*</a:t>
            </a:r>
            <a:r>
              <a:rPr lang="en-US" altLang="zh-CN" sz="2000" b="0" kern="0" dirty="0" err="1">
                <a:latin typeface="+mn-ea"/>
              </a:rPr>
              <a:t>GetNext</a:t>
            </a:r>
            <a:r>
              <a:rPr lang="en-US" altLang="zh-CN" sz="2000" b="0" kern="0" dirty="0">
                <a:latin typeface="+mn-ea"/>
              </a:rPr>
              <a:t>(){return next;}</a:t>
            </a:r>
          </a:p>
          <a:p>
            <a:pPr marL="0" indent="0">
              <a:lnSpc>
                <a:spcPct val="80000"/>
              </a:lnSpc>
              <a:buClr>
                <a:schemeClr val="tx1"/>
              </a:buClr>
              <a:buNone/>
              <a:defRPr/>
            </a:pPr>
            <a:r>
              <a:rPr lang="en-US" altLang="zh-CN" sz="2000" b="0" kern="0" dirty="0">
                <a:latin typeface="+mn-ea"/>
              </a:rPr>
              <a:t>        </a:t>
            </a:r>
            <a:r>
              <a:rPr lang="en-US" altLang="zh-CN" sz="2000" b="0" kern="0" dirty="0" err="1">
                <a:latin typeface="+mn-ea"/>
              </a:rPr>
              <a:t>DType</a:t>
            </a:r>
            <a:r>
              <a:rPr lang="en-US" altLang="zh-CN" sz="2000" b="0" kern="0" dirty="0">
                <a:latin typeface="+mn-ea"/>
              </a:rPr>
              <a:t> </a:t>
            </a:r>
            <a:r>
              <a:rPr lang="en-US" altLang="zh-CN" sz="2000" b="0" kern="0" dirty="0" err="1">
                <a:latin typeface="+mn-ea"/>
              </a:rPr>
              <a:t>GetData</a:t>
            </a:r>
            <a:r>
              <a:rPr lang="en-US" altLang="zh-CN" sz="2000" b="0" kern="0" dirty="0">
                <a:latin typeface="+mn-ea"/>
              </a:rPr>
              <a:t>(){return data;}</a:t>
            </a:r>
          </a:p>
          <a:p>
            <a:pPr marL="0" indent="0">
              <a:lnSpc>
                <a:spcPct val="80000"/>
              </a:lnSpc>
              <a:buClr>
                <a:schemeClr val="tx1"/>
              </a:buClr>
              <a:buNone/>
              <a:defRPr/>
            </a:pPr>
            <a:r>
              <a:rPr lang="en-US" altLang="zh-CN" sz="2000" b="0" kern="0" dirty="0" smtClean="0">
                <a:latin typeface="+mn-ea"/>
              </a:rPr>
              <a:t>private</a:t>
            </a:r>
            <a:r>
              <a:rPr lang="en-US" altLang="zh-CN" sz="2000" b="0" kern="0" dirty="0">
                <a:latin typeface="+mn-ea"/>
              </a:rPr>
              <a:t>:</a:t>
            </a:r>
          </a:p>
          <a:p>
            <a:pPr marL="0" indent="0">
              <a:lnSpc>
                <a:spcPct val="80000"/>
              </a:lnSpc>
              <a:buClr>
                <a:schemeClr val="tx1"/>
              </a:buClr>
              <a:buNone/>
              <a:defRPr/>
            </a:pPr>
            <a:r>
              <a:rPr lang="en-US" altLang="zh-CN" sz="2000" b="0" kern="0" dirty="0">
                <a:latin typeface="+mn-ea"/>
              </a:rPr>
              <a:t>        </a:t>
            </a:r>
            <a:r>
              <a:rPr lang="en-US" altLang="zh-CN" sz="2000" b="0" kern="0" dirty="0" err="1">
                <a:latin typeface="+mn-ea"/>
              </a:rPr>
              <a:t>DType</a:t>
            </a:r>
            <a:r>
              <a:rPr lang="en-US" altLang="zh-CN" sz="2000" b="0" kern="0" dirty="0">
                <a:latin typeface="+mn-ea"/>
              </a:rPr>
              <a:t> data;</a:t>
            </a:r>
          </a:p>
          <a:p>
            <a:pPr marL="0" indent="0">
              <a:lnSpc>
                <a:spcPct val="80000"/>
              </a:lnSpc>
              <a:buClr>
                <a:schemeClr val="tx1"/>
              </a:buClr>
              <a:buNone/>
              <a:defRPr/>
            </a:pPr>
            <a:r>
              <a:rPr lang="en-US" altLang="zh-CN" sz="2000" b="0" kern="0" dirty="0">
                <a:latin typeface="+mn-ea"/>
              </a:rPr>
              <a:t>        List *next;</a:t>
            </a:r>
          </a:p>
          <a:p>
            <a:pPr marL="0" indent="0">
              <a:lnSpc>
                <a:spcPct val="80000"/>
              </a:lnSpc>
              <a:buClr>
                <a:schemeClr val="tx1"/>
              </a:buClr>
              <a:buNone/>
              <a:defRPr/>
            </a:pPr>
            <a:r>
              <a:rPr lang="en-US" altLang="zh-CN" sz="2000" b="0" kern="0" dirty="0">
                <a:latin typeface="+mn-ea"/>
              </a:rPr>
              <a:t>};</a:t>
            </a:r>
          </a:p>
          <a:p>
            <a:pPr marL="0" indent="0">
              <a:lnSpc>
                <a:spcPct val="80000"/>
              </a:lnSpc>
              <a:buClr>
                <a:schemeClr val="tx1"/>
              </a:buClr>
              <a:buNone/>
              <a:defRPr/>
            </a:pPr>
            <a:r>
              <a:rPr lang="en-US" altLang="zh-CN" sz="2000" b="0" kern="0" dirty="0">
                <a:latin typeface="+mn-ea"/>
              </a:rPr>
              <a:t>void main()</a:t>
            </a:r>
          </a:p>
          <a:p>
            <a:pPr marL="0" indent="0">
              <a:lnSpc>
                <a:spcPct val="80000"/>
              </a:lnSpc>
              <a:buClr>
                <a:schemeClr val="tx1"/>
              </a:buClr>
              <a:buNone/>
              <a:defRPr/>
            </a:pPr>
            <a:r>
              <a:rPr lang="en-US" altLang="zh-CN" sz="2000" b="0" kern="0" dirty="0">
                <a:latin typeface="+mn-ea"/>
              </a:rPr>
              <a:t>{</a:t>
            </a:r>
          </a:p>
          <a:p>
            <a:pPr marL="0" indent="0">
              <a:lnSpc>
                <a:spcPct val="80000"/>
              </a:lnSpc>
              <a:buClr>
                <a:schemeClr val="tx1"/>
              </a:buClr>
              <a:buNone/>
              <a:defRPr/>
            </a:pPr>
            <a:r>
              <a:rPr lang="en-US" altLang="zh-CN" sz="2000" b="0" kern="0" dirty="0">
                <a:latin typeface="+mn-ea"/>
              </a:rPr>
              <a:t>    List&lt;char&gt;start(‘a’);      //</a:t>
            </a:r>
            <a:r>
              <a:rPr lang="zh-CN" altLang="en-US" sz="2000" b="0" kern="0" dirty="0">
                <a:latin typeface="+mn-ea"/>
              </a:rPr>
              <a:t>定义模板类对象</a:t>
            </a:r>
            <a:r>
              <a:rPr lang="en-US" altLang="zh-CN" sz="2000" b="0" kern="0" dirty="0">
                <a:latin typeface="+mn-ea"/>
              </a:rPr>
              <a:t>start</a:t>
            </a:r>
          </a:p>
          <a:p>
            <a:pPr marL="0" indent="0">
              <a:lnSpc>
                <a:spcPct val="80000"/>
              </a:lnSpc>
              <a:buClr>
                <a:schemeClr val="tx1"/>
              </a:buClr>
              <a:buNone/>
              <a:defRPr/>
            </a:pPr>
            <a:r>
              <a:rPr lang="en-US" altLang="zh-CN" sz="2000" b="0" kern="0" dirty="0">
                <a:latin typeface="+mn-ea"/>
              </a:rPr>
              <a:t>    List&lt;char&gt;*p,*last;      //</a:t>
            </a:r>
            <a:r>
              <a:rPr lang="zh-CN" altLang="en-US" sz="2000" b="0" kern="0" dirty="0">
                <a:latin typeface="+mn-ea"/>
              </a:rPr>
              <a:t>定义模板类对象指针*</a:t>
            </a:r>
            <a:r>
              <a:rPr lang="en-US" altLang="zh-CN" sz="2000" b="0" kern="0" dirty="0">
                <a:latin typeface="+mn-ea"/>
              </a:rPr>
              <a:t>p,*last</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882621" y="67494"/>
            <a:ext cx="532705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2</a:t>
            </a:r>
            <a:r>
              <a:rPr lang="zh-CN" altLang="en-US" sz="3000" dirty="0" smtClean="0">
                <a:latin typeface="Rockwell" pitchFamily="18" charset="0"/>
                <a:ea typeface="微软雅黑" pitchFamily="34" charset="-122"/>
              </a:rPr>
              <a:t>：</a:t>
            </a:r>
            <a:r>
              <a:rPr lang="zh-CN" altLang="en-US" sz="3000" dirty="0">
                <a:latin typeface="Rockwell" pitchFamily="18" charset="0"/>
                <a:ea typeface="微软雅黑" pitchFamily="34" charset="-122"/>
              </a:rPr>
              <a:t>单向链表的类模板</a:t>
            </a:r>
          </a:p>
        </p:txBody>
      </p:sp>
    </p:spTree>
    <p:extLst>
      <p:ext uri="{BB962C8B-B14F-4D97-AF65-F5344CB8AC3E}">
        <p14:creationId xmlns:p14="http://schemas.microsoft.com/office/powerpoint/2010/main" val="4086813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12076" y="981448"/>
            <a:ext cx="7774199"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1800" kern="0" dirty="0" smtClean="0">
                <a:latin typeface="方正姚体" pitchFamily="2" charset="-122"/>
              </a:rPr>
              <a:t>   </a:t>
            </a:r>
            <a:r>
              <a:rPr lang="en-US" altLang="zh-CN" sz="1800" b="0" kern="0" dirty="0" smtClean="0">
                <a:latin typeface="方正姚体" pitchFamily="2" charset="-122"/>
              </a:rPr>
              <a:t>   last=&amp;start;</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for(</a:t>
            </a:r>
            <a:r>
              <a:rPr lang="en-US" altLang="zh-CN" sz="1800" b="0" kern="0" dirty="0" err="1" smtClean="0">
                <a:latin typeface="方正姚体" pitchFamily="2" charset="-122"/>
              </a:rPr>
              <a:t>int</a:t>
            </a:r>
            <a:r>
              <a:rPr lang="en-US" altLang="zh-CN" sz="1800" b="0" kern="0" dirty="0" smtClean="0">
                <a:latin typeface="方正姚体" pitchFamily="2" charset="-122"/>
              </a:rPr>
              <a:t> </a:t>
            </a:r>
            <a:r>
              <a:rPr lang="en-US" altLang="zh-CN" sz="1800" b="0" kern="0" dirty="0" err="1">
                <a:latin typeface="方正姚体" pitchFamily="2" charset="-122"/>
              </a:rPr>
              <a:t>i</a:t>
            </a:r>
            <a:r>
              <a:rPr lang="en-US" altLang="zh-CN" sz="1800" b="0" kern="0" dirty="0">
                <a:latin typeface="方正姚体" pitchFamily="2" charset="-122"/>
              </a:rPr>
              <a:t>=1;i&lt;26;i++)</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r>
              <a:rPr lang="en-US" altLang="zh-CN" sz="1800" b="0" kern="0" dirty="0">
                <a:latin typeface="方正姚体" pitchFamily="2" charset="-122"/>
              </a:rPr>
              <a:t>p=new List&lt;char&gt;('a'+</a:t>
            </a:r>
            <a:r>
              <a:rPr lang="en-US" altLang="zh-CN" sz="1800" b="0" kern="0" dirty="0" err="1">
                <a:latin typeface="方正姚体" pitchFamily="2" charset="-122"/>
              </a:rPr>
              <a:t>i</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p-</a:t>
            </a:r>
            <a:r>
              <a:rPr lang="en-US" altLang="zh-CN" sz="1800" b="0" kern="0" dirty="0">
                <a:latin typeface="方正姚体" pitchFamily="2" charset="-122"/>
              </a:rPr>
              <a:t>&gt;Add(last);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last=p</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r>
              <a:rPr lang="en-US" altLang="zh-CN" sz="1800" b="0" kern="0" dirty="0" err="1" smtClean="0">
                <a:latin typeface="方正姚体" pitchFamily="2" charset="-122"/>
              </a:rPr>
              <a:t>cout</a:t>
            </a:r>
            <a:r>
              <a:rPr lang="en-US" altLang="zh-CN" sz="1800" b="0" kern="0" dirty="0">
                <a:latin typeface="方正姚体" pitchFamily="2" charset="-122"/>
              </a:rPr>
              <a:t>&lt;&lt;</a:t>
            </a:r>
            <a:r>
              <a:rPr lang="en-US" altLang="zh-CN" sz="1800" b="0" kern="0" dirty="0" err="1">
                <a:latin typeface="方正姚体" pitchFamily="2" charset="-122"/>
              </a:rPr>
              <a:t>endl</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p</a:t>
            </a:r>
            <a:r>
              <a:rPr lang="en-US" altLang="zh-CN" sz="1800" b="0" kern="0" dirty="0">
                <a:latin typeface="方正姚体" pitchFamily="2" charset="-122"/>
              </a:rPr>
              <a:t>=&amp;start;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while(p</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r>
              <a:rPr lang="en-US" altLang="zh-CN" sz="1800" b="0" kern="0" dirty="0" err="1">
                <a:latin typeface="方正姚体" pitchFamily="2" charset="-122"/>
              </a:rPr>
              <a:t>cout</a:t>
            </a:r>
            <a:r>
              <a:rPr lang="en-US" altLang="zh-CN" sz="1800" b="0" kern="0" dirty="0">
                <a:latin typeface="方正姚体" pitchFamily="2" charset="-122"/>
              </a:rPr>
              <a:t>&lt;&lt;p-&gt;</a:t>
            </a:r>
            <a:r>
              <a:rPr lang="en-US" altLang="zh-CN" sz="1800" b="0" kern="0" dirty="0" err="1">
                <a:latin typeface="方正姚体" pitchFamily="2" charset="-122"/>
              </a:rPr>
              <a:t>GetData</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r>
              <a:rPr lang="en-US" altLang="zh-CN" sz="1800" b="0" kern="0" dirty="0">
                <a:latin typeface="方正姚体" pitchFamily="2" charset="-122"/>
              </a:rPr>
              <a:t>p=p-&gt;</a:t>
            </a:r>
            <a:r>
              <a:rPr lang="en-US" altLang="zh-CN" sz="1800" b="0" kern="0" dirty="0" err="1">
                <a:latin typeface="方正姚体" pitchFamily="2" charset="-122"/>
              </a:rPr>
              <a:t>GetNext</a:t>
            </a:r>
            <a:r>
              <a:rPr lang="en-US" altLang="zh-CN" sz="1800" b="0" kern="0" dirty="0">
                <a:latin typeface="方正姚体" pitchFamily="2" charset="-122"/>
              </a:rPr>
              <a:t>();</a:t>
            </a:r>
          </a:p>
          <a:p>
            <a:pPr marL="0" indent="0">
              <a:lnSpc>
                <a:spcPct val="80000"/>
              </a:lnSpc>
              <a:buClr>
                <a:schemeClr val="tx1"/>
              </a:buClr>
              <a:buNone/>
              <a:defRPr/>
            </a:pPr>
            <a:r>
              <a:rPr lang="en-US" altLang="zh-CN" sz="1800" b="0" kern="0" dirty="0">
                <a:latin typeface="方正姚体" pitchFamily="2" charset="-122"/>
              </a:rPr>
              <a:t>    </a:t>
            </a:r>
            <a:r>
              <a:rPr lang="en-US" altLang="zh-CN" sz="1800" b="0" kern="0" dirty="0" smtClean="0">
                <a:latin typeface="方正姚体" pitchFamily="2" charset="-122"/>
              </a:rPr>
              <a:t>  }</a:t>
            </a:r>
            <a:endParaRPr lang="en-US" altLang="zh-CN" sz="1800" b="0" kern="0" dirty="0">
              <a:latin typeface="方正姚体" pitchFamily="2" charset="-122"/>
            </a:endParaRPr>
          </a:p>
          <a:p>
            <a:pPr marL="0" indent="0">
              <a:lnSpc>
                <a:spcPct val="80000"/>
              </a:lnSpc>
              <a:buClr>
                <a:schemeClr val="tx1"/>
              </a:buClr>
              <a:buNone/>
              <a:defRPr/>
            </a:pPr>
            <a:r>
              <a:rPr lang="en-US" altLang="zh-CN" sz="1800" b="0" kern="0" dirty="0">
                <a:latin typeface="方正姚体" pitchFamily="2" charset="-122"/>
              </a:rPr>
              <a:t>}</a:t>
            </a: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532705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2</a:t>
            </a:r>
            <a:r>
              <a:rPr lang="zh-CN" altLang="en-US" sz="3000" dirty="0" smtClean="0">
                <a:latin typeface="Rockwell" pitchFamily="18" charset="0"/>
                <a:ea typeface="微软雅黑" pitchFamily="34" charset="-122"/>
              </a:rPr>
              <a:t>：</a:t>
            </a:r>
            <a:r>
              <a:rPr lang="zh-CN" altLang="en-US" sz="3000" dirty="0">
                <a:latin typeface="Rockwell" pitchFamily="18" charset="0"/>
                <a:ea typeface="微软雅黑" pitchFamily="34" charset="-122"/>
              </a:rPr>
              <a:t>单向链表的类模板</a:t>
            </a:r>
          </a:p>
        </p:txBody>
      </p:sp>
    </p:spTree>
    <p:extLst>
      <p:ext uri="{BB962C8B-B14F-4D97-AF65-F5344CB8AC3E}">
        <p14:creationId xmlns:p14="http://schemas.microsoft.com/office/powerpoint/2010/main" val="34240259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1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8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783" y="1988013"/>
            <a:ext cx="7345475" cy="352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88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783" y="2564409"/>
            <a:ext cx="7345475" cy="35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88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783" y="3140805"/>
            <a:ext cx="7345475" cy="338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矩形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532705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2</a:t>
            </a:r>
            <a:r>
              <a:rPr lang="zh-CN" altLang="en-US" sz="3000" dirty="0" smtClean="0">
                <a:latin typeface="Rockwell" pitchFamily="18" charset="0"/>
                <a:ea typeface="微软雅黑" pitchFamily="34" charset="-122"/>
              </a:rPr>
              <a:t>：</a:t>
            </a:r>
            <a:r>
              <a:rPr lang="zh-CN" altLang="en-US" sz="3000" dirty="0">
                <a:latin typeface="Rockwell" pitchFamily="18" charset="0"/>
                <a:ea typeface="微软雅黑" pitchFamily="34" charset="-122"/>
              </a:rPr>
              <a:t>单向链表的类模板</a:t>
            </a:r>
          </a:p>
        </p:txBody>
      </p:sp>
    </p:spTree>
    <p:extLst>
      <p:ext uri="{BB962C8B-B14F-4D97-AF65-F5344CB8AC3E}">
        <p14:creationId xmlns:p14="http://schemas.microsoft.com/office/powerpoint/2010/main" val="34636388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5" presetClass="entr" presetSubtype="0" fill="hold" grpId="0" nodeType="afterEffect">
                                  <p:stCondLst>
                                    <p:cond delay="0"/>
                                  </p:stCondLst>
                                  <p:iterate type="lt">
                                    <p:tmPct val="10000"/>
                                  </p:iterate>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ppt_w</p:attrName>
                                        </p:attrNameLst>
                                      </p:cBhvr>
                                      <p:tavLst>
                                        <p:tav tm="0" fmla="#ppt_w*sin(2.5*pi*$)">
                                          <p:val>
                                            <p:fltVal val="0"/>
                                          </p:val>
                                        </p:tav>
                                        <p:tav tm="100000">
                                          <p:val>
                                            <p:fltVal val="1"/>
                                          </p:val>
                                        </p:tav>
                                      </p:tavLst>
                                    </p:anim>
                                    <p:anim calcmode="lin" valueType="num">
                                      <p:cBhvr>
                                        <p:cTn id="26" dur="1000" fill="hold"/>
                                        <p:tgtEl>
                                          <p:spTgt spid="15"/>
                                        </p:tgtEl>
                                        <p:attrNameLst>
                                          <p:attrName>ppt_h</p:attrName>
                                        </p:attrNameLst>
                                      </p:cBhvr>
                                      <p:tavLst>
                                        <p:tav tm="0">
                                          <p:val>
                                            <p:strVal val="#ppt_h"/>
                                          </p:val>
                                        </p:tav>
                                        <p:tav tm="100000">
                                          <p:val>
                                            <p:strVal val="#ppt_h"/>
                                          </p:val>
                                        </p:tav>
                                      </p:tavLst>
                                    </p:anim>
                                  </p:childTnLst>
                                </p:cTn>
                              </p:par>
                            </p:childTnLst>
                          </p:cTn>
                        </p:par>
                        <p:par>
                          <p:cTn id="27" fill="hold">
                            <p:stCondLst>
                              <p:cond delay="2600"/>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15"/>
                                        </p:tgtEl>
                                      </p:cBhvr>
                                    </p:animEffect>
                                    <p:animScale>
                                      <p:cBhvr>
                                        <p:cTn id="3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22727" y="981448"/>
            <a:ext cx="11709096"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80000"/>
              </a:lnSpc>
              <a:buClr>
                <a:schemeClr val="tx1"/>
              </a:buClr>
              <a:buNone/>
              <a:defRPr/>
            </a:pPr>
            <a:r>
              <a:rPr lang="en-US" altLang="zh-CN" sz="2400" kern="0" dirty="0" smtClean="0">
                <a:latin typeface="方正姚体" pitchFamily="2" charset="-122"/>
              </a:rPr>
              <a:t>   </a:t>
            </a:r>
            <a:r>
              <a:rPr lang="en-US" altLang="zh-CN" sz="2400" b="0" kern="0" dirty="0" smtClean="0">
                <a:latin typeface="方正姚体" pitchFamily="2" charset="-122"/>
              </a:rPr>
              <a:t>   </a:t>
            </a:r>
            <a:r>
              <a:rPr lang="zh-CN" altLang="en-US" sz="2400" b="0" kern="0" dirty="0" smtClean="0">
                <a:latin typeface="方正姚体" pitchFamily="2" charset="-122"/>
              </a:rPr>
              <a:t>要求：</a:t>
            </a:r>
            <a:endParaRPr lang="en-US" altLang="zh-CN" sz="2400" b="0" kern="0" dirty="0" smtClean="0">
              <a:latin typeface="方正姚体" pitchFamily="2" charset="-122"/>
            </a:endParaRPr>
          </a:p>
          <a:p>
            <a:pPr marL="0" indent="0">
              <a:spcBef>
                <a:spcPts val="0"/>
              </a:spcBef>
              <a:buClr>
                <a:schemeClr val="tx1"/>
              </a:buClr>
              <a:buNone/>
              <a:defRPr/>
            </a:pPr>
            <a:r>
              <a:rPr lang="zh-CN" altLang="en-US" sz="2400" b="0" dirty="0" smtClean="0"/>
              <a:t>构造带头</a:t>
            </a:r>
            <a:r>
              <a:rPr lang="zh-CN" altLang="en-US" sz="2400" b="0" dirty="0"/>
              <a:t>结点的双向循环</a:t>
            </a:r>
            <a:r>
              <a:rPr lang="zh-CN" altLang="en-US" sz="2400" b="0" dirty="0" smtClean="0"/>
              <a:t>链表，用插入</a:t>
            </a:r>
            <a:r>
              <a:rPr lang="zh-CN" altLang="en-US" sz="2400" b="0" dirty="0"/>
              <a:t>函数以及输出函数，初始化</a:t>
            </a:r>
            <a:r>
              <a:rPr lang="en-US" altLang="zh-CN" sz="2400" b="0" dirty="0"/>
              <a:t>26</a:t>
            </a:r>
            <a:r>
              <a:rPr lang="zh-CN" altLang="en-US" sz="2400" b="0" dirty="0"/>
              <a:t>个英文字母</a:t>
            </a:r>
            <a:r>
              <a:rPr lang="zh-CN" altLang="en-US" sz="2400" b="0" dirty="0" smtClean="0"/>
              <a:t>。</a:t>
            </a:r>
            <a:endParaRPr lang="en-US" altLang="zh-CN" sz="2400" b="0" dirty="0" smtClean="0"/>
          </a:p>
          <a:p>
            <a:pPr marL="0" indent="0">
              <a:spcBef>
                <a:spcPts val="0"/>
              </a:spcBef>
              <a:buClr>
                <a:schemeClr val="tx1"/>
              </a:buClr>
              <a:buNone/>
              <a:defRPr/>
            </a:pPr>
            <a:r>
              <a:rPr lang="zh-CN" altLang="en-US" sz="2400" b="0" dirty="0"/>
              <a:t>插入算法的思路：（</a:t>
            </a:r>
            <a:r>
              <a:rPr lang="en-US" altLang="zh-CN" sz="2400" b="0" dirty="0"/>
              <a:t>insert</a:t>
            </a:r>
            <a:r>
              <a:rPr lang="zh-CN" altLang="en-US" sz="2400" b="0" dirty="0"/>
              <a:t>）本算法为结点后插入</a:t>
            </a:r>
            <a:r>
              <a:rPr lang="zh-CN" altLang="en-US" sz="2400" dirty="0"/>
              <a:t/>
            </a:r>
            <a:br>
              <a:rPr lang="zh-CN" altLang="en-US" sz="2400" dirty="0"/>
            </a:br>
            <a:r>
              <a:rPr lang="en-US" altLang="zh-CN" sz="2400" b="0" dirty="0" smtClean="0"/>
              <a:t>1</a:t>
            </a:r>
            <a:r>
              <a:rPr lang="zh-CN" altLang="en-US" sz="2400" b="0" dirty="0"/>
              <a:t>、声明一结点</a:t>
            </a:r>
            <a:r>
              <a:rPr lang="en-US" altLang="zh-CN" sz="2400" b="0" dirty="0"/>
              <a:t>p</a:t>
            </a:r>
            <a:r>
              <a:rPr lang="zh-CN" altLang="en-US" sz="2400" b="0" dirty="0"/>
              <a:t>指向头结点，初始化</a:t>
            </a:r>
            <a:r>
              <a:rPr lang="en-US" altLang="zh-CN" sz="2400" b="0" dirty="0" err="1"/>
              <a:t>i</a:t>
            </a:r>
            <a:r>
              <a:rPr lang="zh-CN" altLang="en-US" sz="2400" b="0" dirty="0"/>
              <a:t>从</a:t>
            </a:r>
            <a:r>
              <a:rPr lang="en-US" altLang="zh-CN" sz="2400" b="0" dirty="0"/>
              <a:t>0</a:t>
            </a:r>
            <a:r>
              <a:rPr lang="zh-CN" altLang="en-US" sz="2400" b="0" dirty="0"/>
              <a:t>开始。</a:t>
            </a:r>
            <a:r>
              <a:rPr lang="zh-CN" altLang="en-US" sz="2400" dirty="0"/>
              <a:t/>
            </a:r>
            <a:br>
              <a:rPr lang="zh-CN" altLang="en-US" sz="2400" dirty="0"/>
            </a:br>
            <a:r>
              <a:rPr lang="en-US" altLang="zh-CN" sz="2400" b="0" dirty="0" smtClean="0"/>
              <a:t>2</a:t>
            </a:r>
            <a:r>
              <a:rPr lang="zh-CN" altLang="en-US" sz="2400" b="0" dirty="0"/>
              <a:t>、遍历链表，让指针</a:t>
            </a:r>
            <a:r>
              <a:rPr lang="en-US" altLang="zh-CN" sz="2400" b="0" dirty="0"/>
              <a:t>p</a:t>
            </a:r>
            <a:r>
              <a:rPr lang="zh-CN" altLang="en-US" sz="2400" b="0" dirty="0"/>
              <a:t>向后移动，直至移动到要插入元素的结点，即向后移动</a:t>
            </a:r>
            <a:r>
              <a:rPr lang="en-US" altLang="zh-CN" sz="2400" b="0" dirty="0"/>
              <a:t>k</a:t>
            </a:r>
            <a:r>
              <a:rPr lang="zh-CN" altLang="en-US" sz="2400" b="0" dirty="0"/>
              <a:t>次。</a:t>
            </a:r>
            <a:r>
              <a:rPr lang="zh-CN" altLang="en-US" sz="2400" dirty="0"/>
              <a:t/>
            </a:r>
            <a:br>
              <a:rPr lang="zh-CN" altLang="en-US" sz="2400" dirty="0"/>
            </a:br>
            <a:r>
              <a:rPr lang="en-US" altLang="zh-CN" sz="2400" b="0" dirty="0" smtClean="0"/>
              <a:t>3</a:t>
            </a:r>
            <a:r>
              <a:rPr lang="zh-CN" altLang="en-US" sz="2400" b="0" dirty="0" smtClean="0"/>
              <a:t>、</a:t>
            </a:r>
            <a:r>
              <a:rPr lang="zh-CN" altLang="en-US" sz="2400" b="0" dirty="0"/>
              <a:t>让指针</a:t>
            </a:r>
            <a:r>
              <a:rPr lang="en-US" altLang="zh-CN" sz="2400" b="0" dirty="0"/>
              <a:t>q</a:t>
            </a:r>
            <a:r>
              <a:rPr lang="zh-CN" altLang="en-US" sz="2400" b="0" dirty="0"/>
              <a:t>指向</a:t>
            </a:r>
            <a:r>
              <a:rPr lang="en-US" altLang="zh-CN" sz="2400" b="0" dirty="0"/>
              <a:t>p</a:t>
            </a:r>
            <a:r>
              <a:rPr lang="zh-CN" altLang="en-US" sz="2400" b="0" dirty="0"/>
              <a:t>的右边一个结点。</a:t>
            </a:r>
            <a:r>
              <a:rPr lang="zh-CN" altLang="en-US" sz="2400" dirty="0"/>
              <a:t/>
            </a:r>
            <a:br>
              <a:rPr lang="zh-CN" altLang="en-US" sz="2400" dirty="0"/>
            </a:br>
            <a:r>
              <a:rPr lang="en-US" altLang="zh-CN" sz="2400" b="0" dirty="0" smtClean="0"/>
              <a:t>4</a:t>
            </a:r>
            <a:r>
              <a:rPr lang="zh-CN" altLang="en-US" sz="2400" b="0" dirty="0" smtClean="0"/>
              <a:t>、</a:t>
            </a:r>
            <a:r>
              <a:rPr lang="zh-CN" altLang="en-US" sz="2400" b="0" dirty="0"/>
              <a:t>在系统中新建一个结点</a:t>
            </a:r>
            <a:r>
              <a:rPr lang="en-US" altLang="zh-CN" sz="2400" b="0" dirty="0"/>
              <a:t>s</a:t>
            </a:r>
            <a:r>
              <a:rPr lang="zh-CN" altLang="en-US" sz="2400" b="0" dirty="0" smtClean="0"/>
              <a:t>。</a:t>
            </a:r>
            <a:endParaRPr lang="en-US" altLang="zh-CN" sz="2400" b="0" dirty="0" smtClean="0"/>
          </a:p>
          <a:p>
            <a:pPr marL="0" indent="0">
              <a:spcBef>
                <a:spcPts val="0"/>
              </a:spcBef>
              <a:buClr>
                <a:schemeClr val="tx1"/>
              </a:buClr>
              <a:buNone/>
              <a:defRPr/>
            </a:pPr>
            <a:r>
              <a:rPr lang="zh-CN" altLang="en-US" sz="2400" b="0" dirty="0"/>
              <a:t>删除算法的思路：（</a:t>
            </a:r>
            <a:r>
              <a:rPr lang="en-US" altLang="zh-CN" sz="2400" b="0" dirty="0"/>
              <a:t>erase</a:t>
            </a:r>
            <a:r>
              <a:rPr lang="zh-CN" altLang="en-US" sz="2400" b="0" dirty="0"/>
              <a:t>）本算法为删除第</a:t>
            </a:r>
            <a:r>
              <a:rPr lang="en-US" altLang="zh-CN" sz="2400" b="0" dirty="0"/>
              <a:t>k</a:t>
            </a:r>
            <a:r>
              <a:rPr lang="zh-CN" altLang="en-US" sz="2400" b="0" dirty="0"/>
              <a:t>个结点</a:t>
            </a:r>
            <a:br>
              <a:rPr lang="zh-CN" altLang="en-US" sz="2400" b="0" dirty="0"/>
            </a:br>
            <a:r>
              <a:rPr lang="en-US" altLang="zh-CN" sz="2400" b="0" dirty="0" smtClean="0"/>
              <a:t>1</a:t>
            </a:r>
            <a:r>
              <a:rPr lang="zh-CN" altLang="en-US" sz="2400" b="0" dirty="0"/>
              <a:t>、声明一结点</a:t>
            </a:r>
            <a:r>
              <a:rPr lang="en-US" altLang="zh-CN" sz="2400" b="0" dirty="0"/>
              <a:t>p</a:t>
            </a:r>
            <a:r>
              <a:rPr lang="zh-CN" altLang="en-US" sz="2400" b="0" dirty="0"/>
              <a:t>指向链表第一个结点，初始化</a:t>
            </a:r>
            <a:r>
              <a:rPr lang="en-US" altLang="zh-CN" sz="2400" b="0" dirty="0" err="1"/>
              <a:t>i</a:t>
            </a:r>
            <a:r>
              <a:rPr lang="zh-CN" altLang="en-US" sz="2400" b="0" dirty="0"/>
              <a:t>从</a:t>
            </a:r>
            <a:r>
              <a:rPr lang="en-US" altLang="zh-CN" sz="2400" b="0" dirty="0"/>
              <a:t>0</a:t>
            </a:r>
            <a:r>
              <a:rPr lang="zh-CN" altLang="en-US" sz="2400" b="0" dirty="0"/>
              <a:t>开始。</a:t>
            </a:r>
            <a:br>
              <a:rPr lang="zh-CN" altLang="en-US" sz="2400" b="0" dirty="0"/>
            </a:br>
            <a:r>
              <a:rPr lang="en-US" altLang="zh-CN" sz="2400" b="0" dirty="0" smtClean="0"/>
              <a:t>2</a:t>
            </a:r>
            <a:r>
              <a:rPr lang="zh-CN" altLang="en-US" sz="2400" b="0" dirty="0"/>
              <a:t>、遍历链表，让指针</a:t>
            </a:r>
            <a:r>
              <a:rPr lang="en-US" altLang="zh-CN" sz="2400" b="0" dirty="0"/>
              <a:t>p</a:t>
            </a:r>
            <a:r>
              <a:rPr lang="zh-CN" altLang="en-US" sz="2400" b="0" dirty="0"/>
              <a:t>向后移动，一直移动到要删除结点的前一个结点，即向后移动</a:t>
            </a:r>
            <a:r>
              <a:rPr lang="en-US" altLang="zh-CN" sz="2400" b="0" dirty="0"/>
              <a:t>k-1</a:t>
            </a:r>
            <a:r>
              <a:rPr lang="zh-CN" altLang="en-US" sz="2400" b="0" dirty="0"/>
              <a:t>次。</a:t>
            </a:r>
            <a:br>
              <a:rPr lang="zh-CN" altLang="en-US" sz="2400" b="0" dirty="0"/>
            </a:br>
            <a:r>
              <a:rPr lang="en-US" altLang="zh-CN" sz="2400" b="0" dirty="0" smtClean="0"/>
              <a:t>3</a:t>
            </a:r>
            <a:r>
              <a:rPr lang="zh-CN" altLang="en-US" sz="2400" b="0" dirty="0"/>
              <a:t>、让指针</a:t>
            </a:r>
            <a:r>
              <a:rPr lang="en-US" altLang="zh-CN" sz="2400" b="0" dirty="0"/>
              <a:t>q</a:t>
            </a:r>
            <a:r>
              <a:rPr lang="zh-CN" altLang="en-US" sz="2400" b="0" dirty="0"/>
              <a:t>指向</a:t>
            </a:r>
            <a:r>
              <a:rPr lang="en-US" altLang="zh-CN" sz="2400" b="0" dirty="0"/>
              <a:t>p</a:t>
            </a:r>
            <a:r>
              <a:rPr lang="zh-CN" altLang="en-US" sz="2400" b="0" dirty="0"/>
              <a:t>的右边一个结点。</a:t>
            </a:r>
            <a:br>
              <a:rPr lang="zh-CN" altLang="en-US" sz="2400" b="0" dirty="0"/>
            </a:br>
            <a:r>
              <a:rPr lang="en-US" altLang="zh-CN" sz="2400" b="0" dirty="0" smtClean="0"/>
              <a:t>4</a:t>
            </a:r>
            <a:r>
              <a:rPr lang="zh-CN" altLang="en-US" sz="2400" b="0" dirty="0"/>
              <a:t>、执行</a:t>
            </a:r>
            <a:r>
              <a:rPr lang="en-US" altLang="zh-CN" sz="2400" b="0" dirty="0"/>
              <a:t>q=p-&gt;right; p-&gt;right=q-&gt;right; q-&gt;right-&gt;left=q;</a:t>
            </a:r>
            <a:r>
              <a:rPr lang="zh-CN" altLang="en-US" sz="2400" b="0" dirty="0"/>
              <a:t>删除结点。</a:t>
            </a:r>
            <a:endParaRPr lang="en-US" altLang="zh-CN" sz="2400" b="0" dirty="0"/>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5792618"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000" dirty="0">
                <a:latin typeface="Rockwell" pitchFamily="18" charset="0"/>
                <a:ea typeface="微软雅黑" pitchFamily="34" charset="-122"/>
              </a:rPr>
              <a:t>带头结点的双向循环链表</a:t>
            </a:r>
          </a:p>
        </p:txBody>
      </p:sp>
    </p:spTree>
    <p:extLst>
      <p:ext uri="{BB962C8B-B14F-4D97-AF65-F5344CB8AC3E}">
        <p14:creationId xmlns:p14="http://schemas.microsoft.com/office/powerpoint/2010/main" val="17951480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600" y="981448"/>
            <a:ext cx="9132676" cy="58781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600" b="0" dirty="0"/>
              <a:t>#include &lt;</a:t>
            </a:r>
            <a:r>
              <a:rPr lang="en-US" altLang="zh-CN" sz="1600" b="0" dirty="0" err="1"/>
              <a:t>iostream</a:t>
            </a:r>
            <a:r>
              <a:rPr lang="en-US" altLang="zh-CN" sz="1600" b="0" dirty="0"/>
              <a:t>&gt;  </a:t>
            </a:r>
          </a:p>
          <a:p>
            <a:pPr marL="0" indent="0">
              <a:buNone/>
            </a:pPr>
            <a:r>
              <a:rPr lang="en-US" altLang="zh-CN" sz="1600" b="0" dirty="0"/>
              <a:t>using namespace </a:t>
            </a:r>
            <a:r>
              <a:rPr lang="en-US" altLang="zh-CN" sz="1600" b="0" dirty="0" err="1"/>
              <a:t>std</a:t>
            </a:r>
            <a:r>
              <a:rPr lang="en-US" altLang="zh-CN" sz="1600" b="0" dirty="0"/>
              <a:t>;  </a:t>
            </a:r>
          </a:p>
          <a:p>
            <a:pPr marL="0" indent="0">
              <a:buNone/>
            </a:pPr>
            <a:r>
              <a:rPr lang="en-US" altLang="zh-CN" sz="1600" b="0" dirty="0"/>
              <a:t>template &lt;</a:t>
            </a:r>
            <a:r>
              <a:rPr lang="en-US" altLang="zh-CN" sz="1600" b="0" dirty="0" err="1"/>
              <a:t>typename</a:t>
            </a:r>
            <a:r>
              <a:rPr lang="en-US" altLang="zh-CN" sz="1600" b="0" dirty="0"/>
              <a:t> T&gt;  </a:t>
            </a:r>
          </a:p>
          <a:p>
            <a:pPr marL="0" indent="0">
              <a:buNone/>
            </a:pPr>
            <a:r>
              <a:rPr lang="en-US" altLang="zh-CN" sz="1600" dirty="0"/>
              <a:t>class</a:t>
            </a:r>
            <a:r>
              <a:rPr lang="en-US" altLang="zh-CN" sz="1600" b="0" dirty="0"/>
              <a:t> List;  </a:t>
            </a:r>
          </a:p>
          <a:p>
            <a:pPr marL="0" indent="0">
              <a:buNone/>
            </a:pPr>
            <a:r>
              <a:rPr lang="en-US" altLang="zh-CN" sz="1600" b="0" dirty="0"/>
              <a:t>template &lt;</a:t>
            </a:r>
            <a:r>
              <a:rPr lang="en-US" altLang="zh-CN" sz="1600" b="0" dirty="0" err="1"/>
              <a:t>typename</a:t>
            </a:r>
            <a:r>
              <a:rPr lang="en-US" altLang="zh-CN" sz="1600" b="0" dirty="0"/>
              <a:t> T&gt;  </a:t>
            </a:r>
          </a:p>
          <a:p>
            <a:pPr marL="0" indent="0">
              <a:buNone/>
            </a:pPr>
            <a:r>
              <a:rPr lang="en-US" altLang="zh-CN" sz="1600" dirty="0"/>
              <a:t>class</a:t>
            </a:r>
            <a:r>
              <a:rPr lang="en-US" altLang="zh-CN" sz="1600" b="0" dirty="0"/>
              <a:t> Node{  </a:t>
            </a:r>
          </a:p>
          <a:p>
            <a:pPr marL="0" indent="0">
              <a:buNone/>
            </a:pPr>
            <a:r>
              <a:rPr lang="en-US" altLang="zh-CN" sz="1600" b="0" dirty="0"/>
              <a:t>friend </a:t>
            </a:r>
            <a:r>
              <a:rPr lang="en-US" altLang="zh-CN" sz="1600" dirty="0"/>
              <a:t>class</a:t>
            </a:r>
            <a:r>
              <a:rPr lang="en-US" altLang="zh-CN" sz="1600" b="0" dirty="0"/>
              <a:t> List&lt;T&gt;;  </a:t>
            </a:r>
          </a:p>
          <a:p>
            <a:pPr marL="0" indent="0">
              <a:buNone/>
            </a:pPr>
            <a:r>
              <a:rPr lang="en-US" altLang="zh-CN" sz="1600" dirty="0"/>
              <a:t>private</a:t>
            </a:r>
            <a:r>
              <a:rPr lang="en-US" altLang="zh-CN" sz="1600" b="0" dirty="0"/>
              <a:t>:  </a:t>
            </a:r>
          </a:p>
          <a:p>
            <a:pPr marL="0" indent="0">
              <a:buNone/>
            </a:pPr>
            <a:r>
              <a:rPr lang="en-US" altLang="zh-CN" sz="1600" b="0" dirty="0"/>
              <a:t>T data;  </a:t>
            </a:r>
          </a:p>
          <a:p>
            <a:pPr marL="0" indent="0">
              <a:buNone/>
            </a:pPr>
            <a:r>
              <a:rPr lang="en-US" altLang="zh-CN" sz="1600" b="0" dirty="0"/>
              <a:t>Node&lt;T&gt; *left,*right;  </a:t>
            </a:r>
          </a:p>
          <a:p>
            <a:pPr marL="0" indent="0">
              <a:buNone/>
            </a:pPr>
            <a:r>
              <a:rPr lang="en-US" altLang="zh-CN" sz="1600" b="0" dirty="0"/>
              <a:t>};  </a:t>
            </a:r>
          </a:p>
          <a:p>
            <a:pPr marL="0" indent="0">
              <a:buNone/>
            </a:pPr>
            <a:r>
              <a:rPr lang="en-US" altLang="zh-CN" sz="1600" b="0" dirty="0"/>
              <a:t>template &lt;</a:t>
            </a:r>
            <a:r>
              <a:rPr lang="en-US" altLang="zh-CN" sz="1600" b="0" dirty="0" err="1"/>
              <a:t>typename</a:t>
            </a:r>
            <a:r>
              <a:rPr lang="en-US" altLang="zh-CN" sz="1600" b="0" dirty="0"/>
              <a:t> T&gt;  </a:t>
            </a:r>
          </a:p>
          <a:p>
            <a:pPr marL="0" indent="0">
              <a:buNone/>
            </a:pPr>
            <a:r>
              <a:rPr lang="en-US" altLang="zh-CN" sz="1600" dirty="0"/>
              <a:t>class</a:t>
            </a:r>
            <a:r>
              <a:rPr lang="en-US" altLang="zh-CN" sz="1600" b="0" dirty="0"/>
              <a:t> List{  </a:t>
            </a:r>
          </a:p>
          <a:p>
            <a:pPr marL="0" indent="0">
              <a:buNone/>
            </a:pPr>
            <a:r>
              <a:rPr lang="en-US" altLang="zh-CN" sz="1600" dirty="0"/>
              <a:t>public</a:t>
            </a:r>
            <a:r>
              <a:rPr lang="en-US" altLang="zh-CN" sz="1600" b="0" dirty="0"/>
              <a:t>:  </a:t>
            </a:r>
          </a:p>
          <a:p>
            <a:pPr marL="0" indent="0">
              <a:buNone/>
            </a:pPr>
            <a:r>
              <a:rPr lang="en-US" altLang="zh-CN" sz="1600" b="0" dirty="0"/>
              <a:t>List();                                 //</a:t>
            </a:r>
            <a:r>
              <a:rPr lang="zh-CN" altLang="en-US" sz="1600" b="0" dirty="0"/>
              <a:t>构造函数  </a:t>
            </a:r>
          </a:p>
          <a:p>
            <a:pPr marL="0" indent="0">
              <a:buNone/>
            </a:pPr>
            <a:r>
              <a:rPr lang="en-US" altLang="zh-CN" sz="1600" b="0" dirty="0"/>
              <a:t>~List();                                //</a:t>
            </a:r>
            <a:r>
              <a:rPr lang="zh-CN" altLang="en-US" sz="1600" b="0" dirty="0"/>
              <a:t>析构函数  </a:t>
            </a:r>
          </a:p>
          <a:p>
            <a:pPr marL="0" indent="0">
              <a:buNone/>
            </a:pPr>
            <a:r>
              <a:rPr lang="en-US" altLang="zh-CN" sz="1600" b="0" dirty="0"/>
              <a:t>bool empty()</a:t>
            </a:r>
            <a:r>
              <a:rPr lang="en-US" altLang="zh-CN" sz="1600" dirty="0" err="1"/>
              <a:t>const</a:t>
            </a:r>
            <a:r>
              <a:rPr lang="en-US" altLang="zh-CN" sz="1600" b="0" dirty="0"/>
              <a:t>{</a:t>
            </a:r>
            <a:r>
              <a:rPr lang="en-US" altLang="zh-CN" sz="1600" dirty="0"/>
              <a:t>return</a:t>
            </a:r>
            <a:r>
              <a:rPr lang="en-US" altLang="zh-CN" sz="1600" b="0" dirty="0"/>
              <a:t> header-&gt;right==header-&gt;left;}//</a:t>
            </a:r>
            <a:r>
              <a:rPr lang="zh-CN" altLang="en-US" sz="1600" b="0" dirty="0"/>
              <a:t>测试表是否为空  </a:t>
            </a:r>
          </a:p>
          <a:p>
            <a:pPr marL="0" indent="0">
              <a:buNone/>
            </a:pPr>
            <a:r>
              <a:rPr lang="en-US" altLang="zh-CN" sz="1600" dirty="0" err="1"/>
              <a:t>int</a:t>
            </a:r>
            <a:r>
              <a:rPr lang="en-US" altLang="zh-CN" sz="1600" b="0" dirty="0"/>
              <a:t> size()</a:t>
            </a:r>
            <a:r>
              <a:rPr lang="en-US" altLang="zh-CN" sz="1600" dirty="0" err="1"/>
              <a:t>const</a:t>
            </a:r>
            <a:r>
              <a:rPr lang="en-US" altLang="zh-CN" sz="1600" b="0" dirty="0"/>
              <a:t>;                        //</a:t>
            </a:r>
            <a:r>
              <a:rPr lang="zh-CN" altLang="en-US" sz="1600" b="0" dirty="0"/>
              <a:t>返回表的长度  </a:t>
            </a:r>
          </a:p>
          <a:p>
            <a:pPr marL="0" indent="0">
              <a:buNone/>
            </a:pPr>
            <a:r>
              <a:rPr lang="en-US" altLang="zh-CN" sz="1600" b="0" dirty="0"/>
              <a:t>bool retrieve(</a:t>
            </a:r>
            <a:r>
              <a:rPr lang="en-US" altLang="zh-CN" sz="1600" dirty="0" err="1"/>
              <a:t>int</a:t>
            </a:r>
            <a:r>
              <a:rPr lang="en-US" altLang="zh-CN" sz="1600" b="0" dirty="0"/>
              <a:t> </a:t>
            </a:r>
            <a:r>
              <a:rPr lang="en-US" altLang="zh-CN" sz="1600" b="0" dirty="0" err="1"/>
              <a:t>k,T</a:t>
            </a:r>
            <a:r>
              <a:rPr lang="en-US" altLang="zh-CN" sz="1600" b="0" dirty="0"/>
              <a:t>&amp; x)</a:t>
            </a:r>
            <a:r>
              <a:rPr lang="en-US" altLang="zh-CN" sz="1600" dirty="0" err="1"/>
              <a:t>const</a:t>
            </a:r>
            <a:r>
              <a:rPr lang="en-US" altLang="zh-CN" sz="1600" b="0" dirty="0"/>
              <a:t>;         //</a:t>
            </a:r>
            <a:r>
              <a:rPr lang="zh-CN" altLang="en-US" sz="1600" b="0" dirty="0"/>
              <a:t>返回表位置</a:t>
            </a:r>
            <a:r>
              <a:rPr lang="en-US" altLang="zh-CN" sz="1600" b="0" dirty="0"/>
              <a:t>k</a:t>
            </a:r>
            <a:r>
              <a:rPr lang="zh-CN" altLang="en-US" sz="1600" b="0" dirty="0"/>
              <a:t>处的元素</a:t>
            </a:r>
            <a:r>
              <a:rPr lang="en-US" altLang="zh-CN" sz="1600" b="0" dirty="0"/>
              <a:t>x </a:t>
            </a:r>
          </a:p>
          <a:p>
            <a:pPr marL="0" indent="0">
              <a:lnSpc>
                <a:spcPct val="80000"/>
              </a:lnSpc>
              <a:buClr>
                <a:schemeClr val="tx1"/>
              </a:buClr>
              <a:buNone/>
              <a:defRPr/>
            </a:pPr>
            <a:endParaRPr lang="en-US" altLang="zh-CN" sz="1800" b="0" kern="0" dirty="0">
              <a:latin typeface="方正姚体" pitchFamily="2" charset="-122"/>
            </a:endParaRP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1526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带头结点的双向循环链表</a:t>
            </a:r>
          </a:p>
        </p:txBody>
      </p:sp>
    </p:spTree>
    <p:extLst>
      <p:ext uri="{BB962C8B-B14F-4D97-AF65-F5344CB8AC3E}">
        <p14:creationId xmlns:p14="http://schemas.microsoft.com/office/powerpoint/2010/main" val="4051435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600" y="981448"/>
            <a:ext cx="9132676"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800" dirty="0" err="1"/>
              <a:t>int</a:t>
            </a:r>
            <a:r>
              <a:rPr lang="en-US" altLang="zh-CN" sz="1800" b="0" dirty="0"/>
              <a:t> locate(</a:t>
            </a:r>
            <a:r>
              <a:rPr lang="en-US" altLang="zh-CN" sz="1800" dirty="0" err="1"/>
              <a:t>const</a:t>
            </a:r>
            <a:r>
              <a:rPr lang="en-US" altLang="zh-CN" sz="1800" b="0" dirty="0"/>
              <a:t> T&amp; x)</a:t>
            </a:r>
            <a:r>
              <a:rPr lang="en-US" altLang="zh-CN" sz="1800" dirty="0" err="1"/>
              <a:t>const</a:t>
            </a:r>
            <a:r>
              <a:rPr lang="en-US" altLang="zh-CN" sz="1800" b="0" dirty="0"/>
              <a:t>;            //</a:t>
            </a:r>
            <a:r>
              <a:rPr lang="zh-CN" altLang="en-US" sz="1800" b="0" dirty="0"/>
              <a:t>返回元素</a:t>
            </a:r>
            <a:r>
              <a:rPr lang="en-US" altLang="zh-CN" sz="1800" b="0" dirty="0"/>
              <a:t>x</a:t>
            </a:r>
            <a:r>
              <a:rPr lang="zh-CN" altLang="en-US" sz="1800" b="0" dirty="0"/>
              <a:t>在表中的位置  </a:t>
            </a:r>
          </a:p>
          <a:p>
            <a:pPr marL="0" indent="0">
              <a:buNone/>
            </a:pPr>
            <a:r>
              <a:rPr lang="en-US" altLang="zh-CN" sz="1800" b="0" dirty="0"/>
              <a:t>List&lt;T&gt;&amp; insert(</a:t>
            </a:r>
            <a:r>
              <a:rPr lang="en-US" altLang="zh-CN" sz="1800" dirty="0" err="1"/>
              <a:t>int</a:t>
            </a:r>
            <a:r>
              <a:rPr lang="en-US" altLang="zh-CN" sz="1800" b="0" dirty="0"/>
              <a:t> </a:t>
            </a:r>
            <a:r>
              <a:rPr lang="en-US" altLang="zh-CN" sz="1800" b="0" dirty="0" err="1"/>
              <a:t>k,</a:t>
            </a:r>
            <a:r>
              <a:rPr lang="en-US" altLang="zh-CN" sz="1800" dirty="0" err="1"/>
              <a:t>const</a:t>
            </a:r>
            <a:r>
              <a:rPr lang="en-US" altLang="zh-CN" sz="1800" b="0" dirty="0"/>
              <a:t> T&amp; x);        //</a:t>
            </a:r>
            <a:r>
              <a:rPr lang="zh-CN" altLang="en-US" sz="1800" b="0" dirty="0"/>
              <a:t>在位置</a:t>
            </a:r>
            <a:r>
              <a:rPr lang="en-US" altLang="zh-CN" sz="1800" b="0" dirty="0"/>
              <a:t>k</a:t>
            </a:r>
            <a:r>
              <a:rPr lang="zh-CN" altLang="en-US" sz="1800" b="0" dirty="0"/>
              <a:t>处插入元素</a:t>
            </a:r>
            <a:r>
              <a:rPr lang="en-US" altLang="zh-CN" sz="1800" b="0" dirty="0"/>
              <a:t>x  </a:t>
            </a:r>
          </a:p>
          <a:p>
            <a:pPr marL="0" indent="0">
              <a:buNone/>
            </a:pPr>
            <a:r>
              <a:rPr lang="en-US" altLang="zh-CN" sz="1800" b="0" dirty="0"/>
              <a:t>List&lt;T&gt;&amp; erase(</a:t>
            </a:r>
            <a:r>
              <a:rPr lang="en-US" altLang="zh-CN" sz="1800" dirty="0" err="1"/>
              <a:t>int</a:t>
            </a:r>
            <a:r>
              <a:rPr lang="en-US" altLang="zh-CN" sz="1800" b="0" dirty="0"/>
              <a:t> k);                    //</a:t>
            </a:r>
            <a:r>
              <a:rPr lang="zh-CN" altLang="en-US" sz="1800" b="0" dirty="0"/>
              <a:t>从位置</a:t>
            </a:r>
            <a:r>
              <a:rPr lang="en-US" altLang="zh-CN" sz="1800" b="0" dirty="0"/>
              <a:t>k</a:t>
            </a:r>
            <a:r>
              <a:rPr lang="zh-CN" altLang="en-US" sz="1800" b="0" dirty="0"/>
              <a:t>处删除元素  </a:t>
            </a:r>
          </a:p>
          <a:p>
            <a:pPr marL="0" indent="0">
              <a:buNone/>
            </a:pPr>
            <a:r>
              <a:rPr lang="en-US" altLang="zh-CN" sz="1800" dirty="0"/>
              <a:t>void</a:t>
            </a:r>
            <a:r>
              <a:rPr lang="en-US" altLang="zh-CN" sz="1800" b="0" dirty="0"/>
              <a:t> </a:t>
            </a:r>
            <a:r>
              <a:rPr lang="en-US" altLang="zh-CN" sz="1800" b="0" dirty="0" err="1"/>
              <a:t>print_list</a:t>
            </a:r>
            <a:r>
              <a:rPr lang="en-US" altLang="zh-CN" sz="1800" b="0" dirty="0"/>
              <a:t>()</a:t>
            </a:r>
            <a:r>
              <a:rPr lang="en-US" altLang="zh-CN" sz="1800" dirty="0" err="1"/>
              <a:t>const</a:t>
            </a:r>
            <a:r>
              <a:rPr lang="en-US" altLang="zh-CN" sz="1800" b="0" dirty="0"/>
              <a:t>;                 //</a:t>
            </a:r>
            <a:r>
              <a:rPr lang="zh-CN" altLang="en-US" sz="1800" b="0" dirty="0"/>
              <a:t>打印表  </a:t>
            </a:r>
          </a:p>
          <a:p>
            <a:pPr marL="0" indent="0">
              <a:buNone/>
            </a:pPr>
            <a:r>
              <a:rPr lang="en-US" altLang="zh-CN" sz="1800" dirty="0"/>
              <a:t>private</a:t>
            </a:r>
            <a:r>
              <a:rPr lang="en-US" altLang="zh-CN" sz="1800" b="0" dirty="0"/>
              <a:t>:  </a:t>
            </a:r>
          </a:p>
          <a:p>
            <a:pPr marL="0" indent="0">
              <a:buNone/>
            </a:pPr>
            <a:r>
              <a:rPr lang="en-US" altLang="zh-CN" sz="1800" b="0" dirty="0"/>
              <a:t>Node&lt;T&gt; *header;  </a:t>
            </a:r>
          </a:p>
          <a:p>
            <a:pPr marL="0" indent="0">
              <a:buNone/>
            </a:pPr>
            <a:r>
              <a:rPr lang="en-US" altLang="zh-CN" sz="1800" b="0" dirty="0"/>
              <a:t>};  </a:t>
            </a:r>
          </a:p>
          <a:p>
            <a:pPr marL="0" indent="0">
              <a:buNone/>
            </a:pPr>
            <a:r>
              <a:rPr lang="en-US" altLang="zh-CN" sz="1800" b="0" dirty="0"/>
              <a:t>template &lt;</a:t>
            </a:r>
            <a:r>
              <a:rPr lang="en-US" altLang="zh-CN" sz="1800" b="0" dirty="0" err="1"/>
              <a:t>typename</a:t>
            </a:r>
            <a:r>
              <a:rPr lang="en-US" altLang="zh-CN" sz="1800" b="0" dirty="0"/>
              <a:t> T&gt;  </a:t>
            </a:r>
          </a:p>
          <a:p>
            <a:pPr marL="0" indent="0">
              <a:buNone/>
            </a:pPr>
            <a:r>
              <a:rPr lang="en-US" altLang="zh-CN" sz="1800" b="0" dirty="0"/>
              <a:t>List&lt;T&gt;::List()  </a:t>
            </a:r>
          </a:p>
          <a:p>
            <a:pPr marL="0" indent="0">
              <a:buNone/>
            </a:pPr>
            <a:r>
              <a:rPr lang="en-US" altLang="zh-CN" sz="1800" b="0" dirty="0"/>
              <a:t>{  </a:t>
            </a:r>
          </a:p>
          <a:p>
            <a:pPr marL="0" indent="0">
              <a:buNone/>
            </a:pPr>
            <a:r>
              <a:rPr lang="en-US" altLang="zh-CN" sz="1800" b="0" dirty="0"/>
              <a:t>Node&lt;T&gt; *p=</a:t>
            </a:r>
            <a:r>
              <a:rPr lang="en-US" altLang="zh-CN" sz="1800" dirty="0"/>
              <a:t>new</a:t>
            </a:r>
            <a:r>
              <a:rPr lang="en-US" altLang="zh-CN" sz="1800" b="0" dirty="0"/>
              <a:t> Node&lt;T&gt;;  </a:t>
            </a:r>
          </a:p>
          <a:p>
            <a:pPr marL="0" indent="0">
              <a:buNone/>
            </a:pPr>
            <a:r>
              <a:rPr lang="en-US" altLang="zh-CN" sz="1800" b="0" dirty="0"/>
              <a:t>header=p-&gt;left=p-&gt;right=p;  </a:t>
            </a:r>
          </a:p>
          <a:p>
            <a:pPr marL="0" indent="0">
              <a:buNone/>
            </a:pPr>
            <a:r>
              <a:rPr lang="en-US" altLang="zh-CN" sz="1800" b="0" dirty="0"/>
              <a:t>} </a:t>
            </a:r>
            <a:r>
              <a:rPr lang="en-US" altLang="zh-CN" b="0" dirty="0"/>
              <a:t> </a:t>
            </a: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36868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a:t>
            </a:r>
            <a:r>
              <a:rPr lang="zh-CN" altLang="en-US" sz="3200" dirty="0" smtClean="0">
                <a:latin typeface="Rockwell" pitchFamily="18" charset="0"/>
                <a:ea typeface="微软雅黑" pitchFamily="34" charset="-122"/>
              </a:rPr>
              <a:t>链表</a:t>
            </a:r>
            <a:endParaRPr lang="zh-CN" altLang="en-US" sz="3200" dirty="0">
              <a:latin typeface="Rockwell" pitchFamily="18" charset="0"/>
              <a:ea typeface="微软雅黑" pitchFamily="34" charset="-122"/>
            </a:endParaRPr>
          </a:p>
        </p:txBody>
      </p:sp>
    </p:spTree>
    <p:extLst>
      <p:ext uri="{BB962C8B-B14F-4D97-AF65-F5344CB8AC3E}">
        <p14:creationId xmlns:p14="http://schemas.microsoft.com/office/powerpoint/2010/main" val="27909936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599" y="981522"/>
            <a:ext cx="4237464"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a:t>template &lt;</a:t>
            </a:r>
            <a:r>
              <a:rPr lang="en-US" altLang="zh-CN" sz="2000" b="0" dirty="0" err="1"/>
              <a:t>typename</a:t>
            </a:r>
            <a:r>
              <a:rPr lang="en-US" altLang="zh-CN" sz="2000" b="0" dirty="0"/>
              <a:t> T&gt;  </a:t>
            </a:r>
          </a:p>
          <a:p>
            <a:pPr marL="0" indent="0">
              <a:buNone/>
            </a:pPr>
            <a:r>
              <a:rPr lang="en-US" altLang="zh-CN" sz="2000" b="0" dirty="0"/>
              <a:t>List&lt;T&gt;::~List()  </a:t>
            </a:r>
          </a:p>
          <a:p>
            <a:pPr marL="0" indent="0">
              <a:buNone/>
            </a:pPr>
            <a:r>
              <a:rPr lang="en-US" altLang="zh-CN" sz="2000" b="0" dirty="0"/>
              <a:t>{  </a:t>
            </a:r>
          </a:p>
          <a:p>
            <a:pPr marL="0" indent="0">
              <a:buNone/>
            </a:pPr>
            <a:r>
              <a:rPr lang="en-US" altLang="zh-CN" sz="2000" b="0" dirty="0"/>
              <a:t>Node&lt;T&gt; *p=0,*q=0;  </a:t>
            </a:r>
          </a:p>
          <a:p>
            <a:pPr marL="0" indent="0">
              <a:buNone/>
            </a:pPr>
            <a:r>
              <a:rPr lang="en-US" altLang="zh-CN" sz="2000" b="0" dirty="0"/>
              <a:t>p=header-&gt;right;  </a:t>
            </a:r>
          </a:p>
          <a:p>
            <a:pPr marL="0" indent="0">
              <a:buNone/>
            </a:pPr>
            <a:r>
              <a:rPr lang="en-US" altLang="zh-CN" sz="2000" dirty="0"/>
              <a:t>while</a:t>
            </a:r>
            <a:r>
              <a:rPr lang="en-US" altLang="zh-CN" sz="2000" b="0" dirty="0"/>
              <a:t>(header-&gt;right==header-&gt;left){  </a:t>
            </a:r>
          </a:p>
          <a:p>
            <a:pPr marL="0" indent="0">
              <a:buNone/>
            </a:pPr>
            <a:r>
              <a:rPr lang="en-US" altLang="zh-CN" sz="2000" b="0" dirty="0"/>
              <a:t>q=p-&gt;right;  </a:t>
            </a:r>
          </a:p>
          <a:p>
            <a:pPr marL="0" indent="0">
              <a:buNone/>
            </a:pPr>
            <a:r>
              <a:rPr lang="en-US" altLang="zh-CN" sz="2000" b="0" dirty="0"/>
              <a:t>header-&gt;right=q;  </a:t>
            </a:r>
          </a:p>
          <a:p>
            <a:pPr marL="0" indent="0">
              <a:buNone/>
            </a:pPr>
            <a:r>
              <a:rPr lang="en-US" altLang="zh-CN" sz="2000" b="0" dirty="0"/>
              <a:t>q-&gt;left=header;  </a:t>
            </a:r>
          </a:p>
          <a:p>
            <a:pPr marL="0" indent="0">
              <a:buNone/>
            </a:pPr>
            <a:r>
              <a:rPr lang="en-US" altLang="zh-CN" sz="2000" b="0" dirty="0"/>
              <a:t>delete p;  </a:t>
            </a:r>
          </a:p>
          <a:p>
            <a:pPr marL="0" indent="0">
              <a:buNone/>
            </a:pPr>
            <a:r>
              <a:rPr lang="en-US" altLang="zh-CN" sz="2000" b="0" dirty="0"/>
              <a:t>p=q;  </a:t>
            </a:r>
          </a:p>
          <a:p>
            <a:pPr marL="0" indent="0">
              <a:buNone/>
            </a:pPr>
            <a:r>
              <a:rPr lang="en-US" altLang="zh-CN" sz="2000" b="0" dirty="0"/>
              <a:t>}  </a:t>
            </a:r>
          </a:p>
          <a:p>
            <a:pPr marL="0" indent="0">
              <a:buNone/>
            </a:pPr>
            <a:r>
              <a:rPr lang="en-US" altLang="zh-CN" sz="2000" b="0" dirty="0"/>
              <a:t>delete header;  </a:t>
            </a:r>
          </a:p>
          <a:p>
            <a:pPr marL="0" indent="0">
              <a:buNone/>
            </a:pPr>
            <a:r>
              <a:rPr lang="en-US" altLang="zh-CN" sz="2000" b="0" dirty="0"/>
              <a:t>}  </a:t>
            </a:r>
          </a:p>
          <a:p>
            <a:pPr marL="0" indent="0">
              <a:buNone/>
            </a:pPr>
            <a:r>
              <a:rPr lang="en-US" altLang="zh-CN" sz="2000" b="0" dirty="0"/>
              <a:t>  </a:t>
            </a: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08065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a:t>
            </a:r>
            <a:r>
              <a:rPr lang="zh-CN" altLang="en-US" sz="3200" dirty="0" smtClean="0">
                <a:latin typeface="Rockwell" pitchFamily="18" charset="0"/>
                <a:ea typeface="微软雅黑" pitchFamily="34" charset="-122"/>
              </a:rPr>
              <a:t>链表</a:t>
            </a:r>
            <a:endParaRPr lang="zh-CN" altLang="en-US" sz="3200" dirty="0">
              <a:latin typeface="Rockwell" pitchFamily="18" charset="0"/>
              <a:ea typeface="微软雅黑" pitchFamily="34" charset="-122"/>
            </a:endParaRPr>
          </a:p>
        </p:txBody>
      </p:sp>
      <p:sp>
        <p:nvSpPr>
          <p:cNvPr id="16" name="Rectangle 2"/>
          <p:cNvSpPr txBox="1">
            <a:spLocks noChangeArrowheads="1"/>
          </p:cNvSpPr>
          <p:nvPr/>
        </p:nvSpPr>
        <p:spPr bwMode="auto">
          <a:xfrm>
            <a:off x="7694359" y="909514"/>
            <a:ext cx="4237464" cy="57606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smtClean="0"/>
              <a:t>template</a:t>
            </a:r>
            <a:r>
              <a:rPr lang="en-US" altLang="zh-CN" sz="2000" b="0" dirty="0"/>
              <a:t> &lt;</a:t>
            </a:r>
            <a:r>
              <a:rPr lang="en-US" altLang="zh-CN" sz="2000" b="0" dirty="0" err="1"/>
              <a:t>typename</a:t>
            </a:r>
            <a:r>
              <a:rPr lang="en-US" altLang="zh-CN" sz="2000" b="0" dirty="0"/>
              <a:t> T&gt;  </a:t>
            </a:r>
          </a:p>
          <a:p>
            <a:pPr marL="0" indent="0">
              <a:buNone/>
            </a:pPr>
            <a:r>
              <a:rPr lang="en-US" altLang="zh-CN" sz="2000" dirty="0" err="1"/>
              <a:t>int</a:t>
            </a:r>
            <a:r>
              <a:rPr lang="en-US" altLang="zh-CN" sz="2000" b="0" dirty="0"/>
              <a:t> List&lt;T&gt;::size()</a:t>
            </a:r>
            <a:r>
              <a:rPr lang="en-US" altLang="zh-CN" sz="2000" dirty="0" err="1"/>
              <a:t>const</a:t>
            </a:r>
            <a:r>
              <a:rPr lang="en-US" altLang="zh-CN" sz="2000" b="0" dirty="0"/>
              <a:t>  </a:t>
            </a:r>
          </a:p>
          <a:p>
            <a:pPr marL="0" indent="0">
              <a:buNone/>
            </a:pPr>
            <a:r>
              <a:rPr lang="en-US" altLang="zh-CN" sz="2000" b="0" dirty="0"/>
              <a:t>{  </a:t>
            </a:r>
          </a:p>
          <a:p>
            <a:pPr marL="0" indent="0">
              <a:buNone/>
            </a:pPr>
            <a:r>
              <a:rPr lang="en-US" altLang="zh-CN" sz="2000" b="0" dirty="0"/>
              <a:t>Node&lt;T&gt; *p=header-&gt;right;  </a:t>
            </a:r>
          </a:p>
          <a:p>
            <a:pPr marL="0" indent="0">
              <a:buNone/>
            </a:pPr>
            <a:r>
              <a:rPr lang="en-US" altLang="zh-CN" sz="2000" dirty="0" err="1"/>
              <a:t>int</a:t>
            </a:r>
            <a:r>
              <a:rPr lang="en-US" altLang="zh-CN" sz="2000" b="0" dirty="0"/>
              <a:t> </a:t>
            </a:r>
            <a:r>
              <a:rPr lang="en-US" altLang="zh-CN" sz="2000" b="0" dirty="0" err="1"/>
              <a:t>len</a:t>
            </a:r>
            <a:r>
              <a:rPr lang="en-US" altLang="zh-CN" sz="2000" b="0" dirty="0"/>
              <a:t>=0;  </a:t>
            </a:r>
          </a:p>
          <a:p>
            <a:pPr marL="0" indent="0">
              <a:buNone/>
            </a:pPr>
            <a:r>
              <a:rPr lang="en-US" altLang="zh-CN" sz="2000" dirty="0"/>
              <a:t>while</a:t>
            </a:r>
            <a:r>
              <a:rPr lang="en-US" altLang="zh-CN" sz="2000" b="0" dirty="0"/>
              <a:t>(p!=header){  </a:t>
            </a:r>
          </a:p>
          <a:p>
            <a:pPr marL="0" indent="0">
              <a:buNone/>
            </a:pPr>
            <a:r>
              <a:rPr lang="en-US" altLang="zh-CN" sz="2000" b="0" dirty="0"/>
              <a:t>p=p-&gt;right;  </a:t>
            </a:r>
          </a:p>
          <a:p>
            <a:pPr marL="0" indent="0">
              <a:buNone/>
            </a:pPr>
            <a:r>
              <a:rPr lang="en-US" altLang="zh-CN" sz="2000" b="0" dirty="0"/>
              <a:t>++</a:t>
            </a:r>
            <a:r>
              <a:rPr lang="en-US" altLang="zh-CN" sz="2000" b="0" dirty="0" err="1"/>
              <a:t>len</a:t>
            </a:r>
            <a:r>
              <a:rPr lang="en-US" altLang="zh-CN" sz="2000" b="0" dirty="0"/>
              <a:t>;  </a:t>
            </a:r>
          </a:p>
          <a:p>
            <a:pPr marL="0" indent="0">
              <a:buNone/>
            </a:pPr>
            <a:r>
              <a:rPr lang="en-US" altLang="zh-CN" sz="2000" b="0" dirty="0"/>
              <a:t>}  </a:t>
            </a:r>
          </a:p>
          <a:p>
            <a:pPr marL="0" indent="0">
              <a:buNone/>
            </a:pPr>
            <a:r>
              <a:rPr lang="en-US" altLang="zh-CN" sz="2000" dirty="0"/>
              <a:t>return</a:t>
            </a:r>
            <a:r>
              <a:rPr lang="en-US" altLang="zh-CN" sz="2000" b="0" dirty="0"/>
              <a:t> </a:t>
            </a:r>
            <a:r>
              <a:rPr lang="en-US" altLang="zh-CN" sz="2000" b="0" dirty="0" err="1"/>
              <a:t>len</a:t>
            </a:r>
            <a:r>
              <a:rPr lang="en-US" altLang="zh-CN" sz="2000" b="0" dirty="0"/>
              <a:t>;  </a:t>
            </a:r>
          </a:p>
          <a:p>
            <a:pPr marL="0" indent="0">
              <a:buNone/>
            </a:pPr>
            <a:r>
              <a:rPr lang="en-US" altLang="zh-CN" sz="2000" b="0" dirty="0"/>
              <a:t>}</a:t>
            </a:r>
          </a:p>
        </p:txBody>
      </p:sp>
    </p:spTree>
    <p:extLst>
      <p:ext uri="{BB962C8B-B14F-4D97-AF65-F5344CB8AC3E}">
        <p14:creationId xmlns:p14="http://schemas.microsoft.com/office/powerpoint/2010/main" val="21581910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2936" y="3304449"/>
            <a:ext cx="11593288" cy="35097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kern="0" dirty="0">
                <a:cs typeface="Times New Roman" pitchFamily="18" charset="0"/>
              </a:rPr>
              <a:t>模板实例化</a:t>
            </a:r>
            <a:br>
              <a:rPr lang="zh-CN" altLang="en-US" sz="2801" kern="0" dirty="0">
                <a:cs typeface="Times New Roman" pitchFamily="18" charset="0"/>
              </a:rPr>
            </a:br>
            <a:r>
              <a:rPr lang="zh-CN" altLang="en-US" sz="3601" kern="0" dirty="0">
                <a:cs typeface="Times New Roman" pitchFamily="18" charset="0"/>
              </a:rPr>
              <a:t>    </a:t>
            </a:r>
            <a:r>
              <a:rPr lang="zh-CN" altLang="en-US" sz="2801" b="0" kern="0" dirty="0">
                <a:cs typeface="Times New Roman" pitchFamily="18" charset="0"/>
              </a:rPr>
              <a:t>模板是带有类型参数的样板，必须</a:t>
            </a:r>
            <a:r>
              <a:rPr lang="zh-CN" altLang="en-US" sz="3001" b="0" kern="0" dirty="0">
                <a:solidFill>
                  <a:srgbClr val="FF0000"/>
                </a:solidFill>
                <a:cs typeface="Times New Roman" pitchFamily="18" charset="0"/>
              </a:rPr>
              <a:t>实例化</a:t>
            </a:r>
            <a:r>
              <a:rPr lang="zh-CN" altLang="en-US" sz="2801" b="0" kern="0" dirty="0">
                <a:cs typeface="Times New Roman" pitchFamily="18" charset="0"/>
              </a:rPr>
              <a:t>才能使用（类型实参取代类型形参）</a:t>
            </a:r>
            <a:r>
              <a:rPr lang="en-US" altLang="zh-CN" sz="2801" b="0" kern="0" dirty="0">
                <a:cs typeface="Times New Roman" pitchFamily="18" charset="0"/>
              </a:rPr>
              <a:t>;</a:t>
            </a:r>
            <a:endParaRPr lang="zh-CN" altLang="en-US" sz="2801" b="0" kern="0" dirty="0">
              <a:cs typeface="Times New Roman" pitchFamily="18" charset="0"/>
            </a:endParaRPr>
          </a:p>
          <a:p>
            <a:pPr>
              <a:defRPr/>
            </a:pPr>
            <a:r>
              <a:rPr lang="zh-CN" altLang="en-US" sz="2801" b="0" kern="0" dirty="0">
                <a:cs typeface="Times New Roman" pitchFamily="18" charset="0"/>
              </a:rPr>
              <a:t>函数模板实例化后称为</a:t>
            </a:r>
            <a:r>
              <a:rPr lang="zh-CN" altLang="en-US" sz="2801" b="0" kern="0" dirty="0">
                <a:solidFill>
                  <a:srgbClr val="FF0000"/>
                </a:solidFill>
                <a:cs typeface="Times New Roman" pitchFamily="18" charset="0"/>
              </a:rPr>
              <a:t>模板函数</a:t>
            </a:r>
          </a:p>
          <a:p>
            <a:pPr>
              <a:defRPr/>
            </a:pPr>
            <a:r>
              <a:rPr lang="zh-CN" altLang="en-US" sz="2801" b="0" kern="0" dirty="0">
                <a:cs typeface="Times New Roman" pitchFamily="18" charset="0"/>
              </a:rPr>
              <a:t>类模板实例化后称为</a:t>
            </a:r>
            <a:r>
              <a:rPr lang="zh-CN" altLang="en-US" sz="2801" b="0" kern="0" dirty="0">
                <a:solidFill>
                  <a:srgbClr val="FF0000"/>
                </a:solidFill>
                <a:cs typeface="Times New Roman" pitchFamily="18" charset="0"/>
              </a:rPr>
              <a:t>模板类</a:t>
            </a:r>
          </a:p>
          <a:p>
            <a:pPr>
              <a:buFont typeface="Wingdings" pitchFamily="2" charset="2"/>
              <a:buNone/>
              <a:defRPr/>
            </a:pPr>
            <a:r>
              <a:rPr lang="zh-CN" altLang="en-US" sz="3001" b="0" kern="0" dirty="0"/>
              <a:t>  （注意中心词不一样，概念也有差异）</a:t>
            </a:r>
          </a:p>
          <a:p>
            <a:pPr>
              <a:defRPr/>
            </a:pPr>
            <a:r>
              <a:rPr lang="zh-CN" altLang="en-US" sz="2801" b="0" kern="0" dirty="0"/>
              <a:t>模板函数和模板类是</a:t>
            </a:r>
            <a:r>
              <a:rPr lang="zh-CN" altLang="en-US" sz="2801" b="0" kern="0" dirty="0">
                <a:solidFill>
                  <a:srgbClr val="FF0000"/>
                </a:solidFill>
              </a:rPr>
              <a:t>隐式</a:t>
            </a:r>
            <a:r>
              <a:rPr lang="zh-CN" altLang="en-US" sz="2801" b="0" kern="0" dirty="0"/>
              <a:t>的！源代码不可见，由编译器生成！</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68" y="-26590"/>
            <a:ext cx="568667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94519"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75556" y="398"/>
            <a:ext cx="42492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模板的概念</a:t>
            </a:r>
            <a:endParaRPr lang="zh-CN" altLang="en-US" sz="3000" dirty="0">
              <a:solidFill>
                <a:schemeClr val="bg1"/>
              </a:solidFill>
              <a:latin typeface="Rockwell" pitchFamily="18" charset="0"/>
              <a:ea typeface="微软雅黑" pitchFamily="34" charset="-122"/>
            </a:endParaRPr>
          </a:p>
        </p:txBody>
      </p:sp>
      <p:sp>
        <p:nvSpPr>
          <p:cNvPr id="13" name="Rectangle 3"/>
          <p:cNvSpPr txBox="1">
            <a:spLocks noChangeArrowheads="1"/>
          </p:cNvSpPr>
          <p:nvPr/>
        </p:nvSpPr>
        <p:spPr bwMode="auto">
          <a:xfrm>
            <a:off x="266527" y="765498"/>
            <a:ext cx="11737304" cy="23052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kern="0" dirty="0"/>
              <a:t>函数模板可以用来创建一个通用功能的函数，以支持多种不同形参，进一步</a:t>
            </a:r>
            <a:r>
              <a:rPr lang="zh-CN" altLang="en-US" sz="2801" kern="0" dirty="0">
                <a:solidFill>
                  <a:srgbClr val="FF0000"/>
                </a:solidFill>
              </a:rPr>
              <a:t>简化重载函数的函数体设计</a:t>
            </a:r>
          </a:p>
          <a:p>
            <a:pPr>
              <a:defRPr/>
            </a:pPr>
            <a:r>
              <a:rPr lang="zh-CN" altLang="en-US" sz="2801" kern="0" dirty="0"/>
              <a:t>使用类模板使用户可以为类声明一</a:t>
            </a:r>
            <a:r>
              <a:rPr lang="zh-CN" altLang="en-US" sz="2801" kern="0" dirty="0">
                <a:solidFill>
                  <a:srgbClr val="FF0000"/>
                </a:solidFill>
              </a:rPr>
              <a:t>种类模式</a:t>
            </a:r>
            <a:r>
              <a:rPr lang="zh-CN" altLang="en-US" sz="2801" kern="0" dirty="0"/>
              <a:t>，使得类中的某些数据成员、某些成员函数的参数、某些成员函数的返回值，能取</a:t>
            </a:r>
            <a:r>
              <a:rPr lang="zh-CN" altLang="en-US" sz="2801" kern="0" dirty="0">
                <a:solidFill>
                  <a:srgbClr val="FF0000"/>
                </a:solidFill>
              </a:rPr>
              <a:t>任意类型</a:t>
            </a:r>
            <a:r>
              <a:rPr lang="zh-CN" altLang="en-US" sz="2801" kern="0" dirty="0"/>
              <a:t>（包括基本类型的和用户自定义类型）</a:t>
            </a:r>
          </a:p>
        </p:txBody>
      </p:sp>
    </p:spTree>
    <p:extLst>
      <p:ext uri="{BB962C8B-B14F-4D97-AF65-F5344CB8AC3E}">
        <p14:creationId xmlns:p14="http://schemas.microsoft.com/office/powerpoint/2010/main" val="324306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600" y="981448"/>
            <a:ext cx="3517383"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a:t>template &lt;</a:t>
            </a:r>
            <a:r>
              <a:rPr lang="en-US" altLang="zh-CN" sz="2000" b="0" dirty="0" err="1"/>
              <a:t>typename</a:t>
            </a:r>
            <a:r>
              <a:rPr lang="en-US" altLang="zh-CN" sz="2000" b="0" dirty="0"/>
              <a:t> T&gt;  </a:t>
            </a:r>
          </a:p>
          <a:p>
            <a:pPr marL="0" indent="0">
              <a:buNone/>
            </a:pPr>
            <a:r>
              <a:rPr lang="en-US" altLang="zh-CN" sz="2000" b="0" dirty="0"/>
              <a:t>bool List&lt;T&gt;::retrieve(</a:t>
            </a:r>
            <a:r>
              <a:rPr lang="en-US" altLang="zh-CN" sz="2000" dirty="0" err="1"/>
              <a:t>int</a:t>
            </a:r>
            <a:r>
              <a:rPr lang="en-US" altLang="zh-CN" sz="2000" b="0" dirty="0"/>
              <a:t> </a:t>
            </a:r>
            <a:r>
              <a:rPr lang="en-US" altLang="zh-CN" sz="2000" b="0" dirty="0" err="1"/>
              <a:t>k,T</a:t>
            </a:r>
            <a:r>
              <a:rPr lang="en-US" altLang="zh-CN" sz="2000" b="0" dirty="0"/>
              <a:t>&amp; x)</a:t>
            </a:r>
            <a:r>
              <a:rPr lang="en-US" altLang="zh-CN" sz="2000" dirty="0" err="1"/>
              <a:t>const</a:t>
            </a:r>
            <a:r>
              <a:rPr lang="en-US" altLang="zh-CN" sz="2000" b="0" dirty="0"/>
              <a:t>  </a:t>
            </a:r>
          </a:p>
          <a:p>
            <a:pPr marL="0" indent="0">
              <a:buNone/>
            </a:pPr>
            <a:r>
              <a:rPr lang="en-US" altLang="zh-CN" sz="2000" b="0" dirty="0"/>
              <a:t>{  </a:t>
            </a:r>
          </a:p>
          <a:p>
            <a:pPr marL="0" indent="0">
              <a:buNone/>
            </a:pPr>
            <a:r>
              <a:rPr lang="en-US" altLang="zh-CN" sz="2000" b="0" dirty="0"/>
              <a:t>Node&lt;T&gt; *p=header-&gt;right;  </a:t>
            </a:r>
          </a:p>
          <a:p>
            <a:pPr marL="0" indent="0">
              <a:buNone/>
            </a:pPr>
            <a:r>
              <a:rPr lang="en-US" altLang="zh-CN" sz="2000" dirty="0" err="1"/>
              <a:t>int</a:t>
            </a:r>
            <a:r>
              <a:rPr lang="en-US" altLang="zh-CN" sz="2000" b="0" dirty="0"/>
              <a:t> </a:t>
            </a:r>
            <a:r>
              <a:rPr lang="en-US" altLang="zh-CN" sz="2000" b="0" dirty="0" err="1"/>
              <a:t>i</a:t>
            </a:r>
            <a:r>
              <a:rPr lang="en-US" altLang="zh-CN" sz="2000" b="0" dirty="0"/>
              <a:t>=0;  </a:t>
            </a:r>
          </a:p>
          <a:p>
            <a:pPr marL="0" indent="0">
              <a:buNone/>
            </a:pPr>
            <a:r>
              <a:rPr lang="en-US" altLang="zh-CN" sz="2000" dirty="0"/>
              <a:t>while</a:t>
            </a:r>
            <a:r>
              <a:rPr lang="en-US" altLang="zh-CN" sz="2000" b="0" dirty="0"/>
              <a:t>(</a:t>
            </a:r>
            <a:r>
              <a:rPr lang="en-US" altLang="zh-CN" sz="2000" b="0" dirty="0" err="1"/>
              <a:t>i</a:t>
            </a:r>
            <a:r>
              <a:rPr lang="en-US" altLang="zh-CN" sz="2000" b="0" dirty="0"/>
              <a:t>&lt;k-1){  </a:t>
            </a:r>
          </a:p>
          <a:p>
            <a:pPr marL="0" indent="0">
              <a:buNone/>
            </a:pPr>
            <a:r>
              <a:rPr lang="en-US" altLang="zh-CN" sz="2000" b="0" dirty="0"/>
              <a:t>p=p-&gt;right;  </a:t>
            </a:r>
          </a:p>
          <a:p>
            <a:pPr marL="0" indent="0">
              <a:buNone/>
            </a:pPr>
            <a:r>
              <a:rPr lang="en-US" altLang="zh-CN" sz="2000" b="0" dirty="0"/>
              <a:t>++</a:t>
            </a:r>
            <a:r>
              <a:rPr lang="en-US" altLang="zh-CN" sz="2000" b="0" dirty="0" err="1"/>
              <a:t>i</a:t>
            </a:r>
            <a:r>
              <a:rPr lang="en-US" altLang="zh-CN" sz="2000" b="0" dirty="0"/>
              <a:t>;  </a:t>
            </a:r>
          </a:p>
          <a:p>
            <a:pPr marL="0" indent="0">
              <a:buNone/>
            </a:pPr>
            <a:r>
              <a:rPr lang="en-US" altLang="zh-CN" sz="2000" b="0" dirty="0"/>
              <a:t>}  </a:t>
            </a:r>
          </a:p>
          <a:p>
            <a:pPr marL="0" indent="0">
              <a:buNone/>
            </a:pPr>
            <a:r>
              <a:rPr lang="en-US" altLang="zh-CN" sz="2000" b="0" dirty="0"/>
              <a:t>x=p-&gt;data;  </a:t>
            </a:r>
          </a:p>
          <a:p>
            <a:pPr marL="0" indent="0">
              <a:buNone/>
            </a:pPr>
            <a:r>
              <a:rPr lang="en-US" altLang="zh-CN" sz="2000" dirty="0"/>
              <a:t>return</a:t>
            </a:r>
            <a:r>
              <a:rPr lang="en-US" altLang="zh-CN" sz="2000" b="0" dirty="0"/>
              <a:t> </a:t>
            </a:r>
            <a:r>
              <a:rPr lang="en-US" altLang="zh-CN" sz="2000" dirty="0"/>
              <a:t>true</a:t>
            </a:r>
            <a:r>
              <a:rPr lang="en-US" altLang="zh-CN" sz="2000" b="0" dirty="0"/>
              <a:t>;  </a:t>
            </a:r>
          </a:p>
          <a:p>
            <a:pPr marL="0" indent="0">
              <a:buNone/>
            </a:pPr>
            <a:r>
              <a:rPr lang="en-US" altLang="zh-CN" sz="2000" b="0" dirty="0"/>
              <a:t>}  </a:t>
            </a:r>
          </a:p>
          <a:p>
            <a:pPr marL="0" indent="0">
              <a:lnSpc>
                <a:spcPct val="80000"/>
              </a:lnSpc>
              <a:buClr>
                <a:schemeClr val="tx1"/>
              </a:buClr>
              <a:buNone/>
              <a:defRPr/>
            </a:pPr>
            <a:endParaRPr lang="en-US" altLang="zh-CN" sz="1800" b="0" kern="0" dirty="0">
              <a:latin typeface="方正姚体" pitchFamily="2" charset="-122"/>
            </a:endParaRP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22466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a:t>
            </a:r>
            <a:r>
              <a:rPr lang="zh-CN" altLang="en-US" sz="3200" dirty="0" smtClean="0">
                <a:latin typeface="Rockwell" pitchFamily="18" charset="0"/>
                <a:ea typeface="微软雅黑" pitchFamily="34" charset="-122"/>
              </a:rPr>
              <a:t>链表</a:t>
            </a:r>
            <a:endParaRPr lang="zh-CN" altLang="en-US" sz="3200" dirty="0">
              <a:latin typeface="Rockwell" pitchFamily="18" charset="0"/>
              <a:ea typeface="微软雅黑" pitchFamily="34" charset="-122"/>
            </a:endParaRPr>
          </a:p>
        </p:txBody>
      </p:sp>
      <p:sp>
        <p:nvSpPr>
          <p:cNvPr id="16" name="Rectangle 2"/>
          <p:cNvSpPr txBox="1">
            <a:spLocks noChangeArrowheads="1"/>
          </p:cNvSpPr>
          <p:nvPr/>
        </p:nvSpPr>
        <p:spPr bwMode="auto">
          <a:xfrm>
            <a:off x="7406328" y="1133848"/>
            <a:ext cx="3517383"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smtClean="0"/>
              <a:t>template</a:t>
            </a:r>
            <a:r>
              <a:rPr lang="en-US" altLang="zh-CN" sz="2000" b="0" dirty="0"/>
              <a:t> &lt;</a:t>
            </a:r>
            <a:r>
              <a:rPr lang="en-US" altLang="zh-CN" sz="2000" b="0" dirty="0" err="1"/>
              <a:t>typename</a:t>
            </a:r>
            <a:r>
              <a:rPr lang="en-US" altLang="zh-CN" sz="2000" b="0" dirty="0"/>
              <a:t> T&gt;  </a:t>
            </a:r>
          </a:p>
          <a:p>
            <a:pPr marL="0" indent="0">
              <a:buNone/>
            </a:pPr>
            <a:r>
              <a:rPr lang="en-US" altLang="zh-CN" sz="2000" dirty="0" err="1"/>
              <a:t>int</a:t>
            </a:r>
            <a:r>
              <a:rPr lang="en-US" altLang="zh-CN" sz="2000" b="0" dirty="0"/>
              <a:t> List&lt;T&gt;::locate(</a:t>
            </a:r>
            <a:r>
              <a:rPr lang="en-US" altLang="zh-CN" sz="2000" dirty="0" err="1"/>
              <a:t>const</a:t>
            </a:r>
            <a:r>
              <a:rPr lang="en-US" altLang="zh-CN" sz="2000" b="0" dirty="0"/>
              <a:t> T&amp; x)</a:t>
            </a:r>
            <a:r>
              <a:rPr lang="en-US" altLang="zh-CN" sz="2000" dirty="0" err="1"/>
              <a:t>const</a:t>
            </a:r>
            <a:r>
              <a:rPr lang="en-US" altLang="zh-CN" sz="2000" b="0" dirty="0"/>
              <a:t>  </a:t>
            </a:r>
          </a:p>
          <a:p>
            <a:pPr marL="0" indent="0">
              <a:buNone/>
            </a:pPr>
            <a:r>
              <a:rPr lang="en-US" altLang="zh-CN" sz="2000" b="0" dirty="0"/>
              <a:t>{  </a:t>
            </a:r>
          </a:p>
          <a:p>
            <a:pPr marL="0" indent="0">
              <a:buNone/>
            </a:pPr>
            <a:r>
              <a:rPr lang="en-US" altLang="zh-CN" sz="2000" b="0" dirty="0"/>
              <a:t>Node&lt;T&gt; *p=header-&gt;right;  </a:t>
            </a:r>
          </a:p>
          <a:p>
            <a:pPr marL="0" indent="0">
              <a:buNone/>
            </a:pPr>
            <a:r>
              <a:rPr lang="en-US" altLang="zh-CN" sz="2000" dirty="0" err="1"/>
              <a:t>int</a:t>
            </a:r>
            <a:r>
              <a:rPr lang="en-US" altLang="zh-CN" sz="2000" b="0" dirty="0"/>
              <a:t> </a:t>
            </a:r>
            <a:r>
              <a:rPr lang="en-US" altLang="zh-CN" sz="2000" b="0" dirty="0" err="1"/>
              <a:t>i</a:t>
            </a:r>
            <a:r>
              <a:rPr lang="en-US" altLang="zh-CN" sz="2000" b="0" dirty="0"/>
              <a:t>=1;  </a:t>
            </a:r>
          </a:p>
          <a:p>
            <a:pPr marL="0" indent="0">
              <a:buNone/>
            </a:pPr>
            <a:r>
              <a:rPr lang="en-US" altLang="zh-CN" sz="2000" dirty="0"/>
              <a:t>while</a:t>
            </a:r>
            <a:r>
              <a:rPr lang="en-US" altLang="zh-CN" sz="2000" b="0" dirty="0"/>
              <a:t>((p!=header)){  </a:t>
            </a:r>
          </a:p>
          <a:p>
            <a:pPr marL="0" indent="0">
              <a:buNone/>
            </a:pPr>
            <a:r>
              <a:rPr lang="en-US" altLang="zh-CN" sz="2000" dirty="0"/>
              <a:t>if</a:t>
            </a:r>
            <a:r>
              <a:rPr lang="en-US" altLang="zh-CN" sz="2000" b="0" dirty="0"/>
              <a:t> (p-&gt;data==x) </a:t>
            </a:r>
            <a:r>
              <a:rPr lang="en-US" altLang="zh-CN" sz="2000" dirty="0"/>
              <a:t>return</a:t>
            </a:r>
            <a:r>
              <a:rPr lang="en-US" altLang="zh-CN" sz="2000" b="0" dirty="0"/>
              <a:t> </a:t>
            </a:r>
            <a:r>
              <a:rPr lang="en-US" altLang="zh-CN" sz="2000" b="0" dirty="0" err="1"/>
              <a:t>i</a:t>
            </a:r>
            <a:r>
              <a:rPr lang="en-US" altLang="zh-CN" sz="2000" b="0" dirty="0"/>
              <a:t>;  </a:t>
            </a:r>
          </a:p>
          <a:p>
            <a:pPr marL="0" indent="0">
              <a:buNone/>
            </a:pPr>
            <a:r>
              <a:rPr lang="en-US" altLang="zh-CN" sz="2000" b="0" dirty="0"/>
              <a:t>p=p-&gt;right;  </a:t>
            </a:r>
          </a:p>
          <a:p>
            <a:pPr marL="0" indent="0">
              <a:buNone/>
            </a:pPr>
            <a:r>
              <a:rPr lang="en-US" altLang="zh-CN" sz="2000" b="0" dirty="0"/>
              <a:t>++</a:t>
            </a:r>
            <a:r>
              <a:rPr lang="en-US" altLang="zh-CN" sz="2000" b="0" dirty="0" err="1"/>
              <a:t>i</a:t>
            </a:r>
            <a:r>
              <a:rPr lang="en-US" altLang="zh-CN" sz="2000" b="0" dirty="0"/>
              <a:t>;  </a:t>
            </a:r>
          </a:p>
          <a:p>
            <a:pPr marL="0" indent="0">
              <a:buNone/>
            </a:pPr>
            <a:r>
              <a:rPr lang="en-US" altLang="zh-CN" sz="2000" b="0" dirty="0"/>
              <a:t>}  </a:t>
            </a:r>
          </a:p>
          <a:p>
            <a:pPr marL="0" indent="0">
              <a:buNone/>
            </a:pPr>
            <a:r>
              <a:rPr lang="en-US" altLang="zh-CN" sz="2000" dirty="0"/>
              <a:t>return</a:t>
            </a:r>
            <a:r>
              <a:rPr lang="en-US" altLang="zh-CN" sz="2000" b="0" dirty="0"/>
              <a:t> 0;  </a:t>
            </a:r>
          </a:p>
          <a:p>
            <a:pPr marL="0" indent="0">
              <a:buNone/>
            </a:pPr>
            <a:r>
              <a:rPr lang="en-US" altLang="zh-CN" sz="2000" b="0" dirty="0"/>
              <a:t>} </a:t>
            </a:r>
            <a:r>
              <a:rPr lang="en-US" altLang="zh-CN" sz="1200" b="0" dirty="0"/>
              <a:t> </a:t>
            </a:r>
          </a:p>
          <a:p>
            <a:pPr marL="0" indent="0">
              <a:lnSpc>
                <a:spcPct val="80000"/>
              </a:lnSpc>
              <a:buClr>
                <a:schemeClr val="tx1"/>
              </a:buClr>
              <a:buNone/>
              <a:defRPr/>
            </a:pPr>
            <a:endParaRPr lang="en-US" altLang="zh-CN" sz="1800" b="0" kern="0" dirty="0">
              <a:latin typeface="方正姚体" pitchFamily="2" charset="-122"/>
            </a:endParaRPr>
          </a:p>
        </p:txBody>
      </p:sp>
    </p:spTree>
    <p:extLst>
      <p:ext uri="{BB962C8B-B14F-4D97-AF65-F5344CB8AC3E}">
        <p14:creationId xmlns:p14="http://schemas.microsoft.com/office/powerpoint/2010/main" val="5700817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73217" y="981448"/>
            <a:ext cx="5149893"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a:t>template &lt;</a:t>
            </a:r>
            <a:r>
              <a:rPr lang="en-US" altLang="zh-CN" sz="2000" b="0" dirty="0" err="1"/>
              <a:t>typename</a:t>
            </a:r>
            <a:r>
              <a:rPr lang="en-US" altLang="zh-CN" sz="2000" b="0" dirty="0"/>
              <a:t> T&gt;  </a:t>
            </a:r>
          </a:p>
          <a:p>
            <a:pPr marL="0" indent="0">
              <a:buNone/>
            </a:pPr>
            <a:r>
              <a:rPr lang="en-US" altLang="zh-CN" sz="2000" b="0" dirty="0"/>
              <a:t>List&lt;T&gt;&amp; List&lt;T&gt;::insert(</a:t>
            </a:r>
            <a:r>
              <a:rPr lang="en-US" altLang="zh-CN" sz="2000" dirty="0" err="1"/>
              <a:t>int</a:t>
            </a:r>
            <a:r>
              <a:rPr lang="en-US" altLang="zh-CN" sz="2000" b="0" dirty="0"/>
              <a:t> </a:t>
            </a:r>
            <a:r>
              <a:rPr lang="en-US" altLang="zh-CN" sz="2000" b="0" dirty="0" err="1"/>
              <a:t>k,</a:t>
            </a:r>
            <a:r>
              <a:rPr lang="en-US" altLang="zh-CN" sz="2000" dirty="0" err="1"/>
              <a:t>const</a:t>
            </a:r>
            <a:r>
              <a:rPr lang="en-US" altLang="zh-CN" sz="2000" b="0" dirty="0"/>
              <a:t> T&amp; x)  </a:t>
            </a:r>
          </a:p>
          <a:p>
            <a:pPr marL="0" indent="0">
              <a:buNone/>
            </a:pPr>
            <a:r>
              <a:rPr lang="en-US" altLang="zh-CN" sz="2000" b="0" dirty="0"/>
              <a:t>{  </a:t>
            </a:r>
          </a:p>
          <a:p>
            <a:pPr marL="0" indent="0">
              <a:buNone/>
            </a:pPr>
            <a:r>
              <a:rPr lang="en-US" altLang="zh-CN" sz="2000" b="0" dirty="0"/>
              <a:t>Node&lt;T&gt; *p=0,*q=0;  </a:t>
            </a:r>
          </a:p>
          <a:p>
            <a:pPr marL="0" indent="0">
              <a:buNone/>
            </a:pPr>
            <a:r>
              <a:rPr lang="en-US" altLang="zh-CN" sz="2000" b="0" dirty="0"/>
              <a:t>p=header;  </a:t>
            </a:r>
          </a:p>
          <a:p>
            <a:pPr marL="0" indent="0">
              <a:buNone/>
            </a:pPr>
            <a:r>
              <a:rPr lang="en-US" altLang="zh-CN" sz="2000" dirty="0" err="1"/>
              <a:t>int</a:t>
            </a:r>
            <a:r>
              <a:rPr lang="en-US" altLang="zh-CN" sz="2000" b="0" dirty="0"/>
              <a:t> </a:t>
            </a:r>
            <a:r>
              <a:rPr lang="en-US" altLang="zh-CN" sz="2000" b="0" dirty="0" err="1"/>
              <a:t>i</a:t>
            </a:r>
            <a:r>
              <a:rPr lang="en-US" altLang="zh-CN" sz="2000" b="0" dirty="0"/>
              <a:t>=0;  </a:t>
            </a:r>
          </a:p>
          <a:p>
            <a:pPr marL="0" indent="0">
              <a:buNone/>
            </a:pPr>
            <a:r>
              <a:rPr lang="en-US" altLang="zh-CN" sz="2000" dirty="0"/>
              <a:t>while</a:t>
            </a:r>
            <a:r>
              <a:rPr lang="en-US" altLang="zh-CN" sz="2000" b="0" dirty="0"/>
              <a:t>(</a:t>
            </a:r>
            <a:r>
              <a:rPr lang="en-US" altLang="zh-CN" sz="2000" b="0" dirty="0" err="1"/>
              <a:t>i</a:t>
            </a:r>
            <a:r>
              <a:rPr lang="en-US" altLang="zh-CN" sz="2000" b="0" dirty="0"/>
              <a:t>&lt;k){  </a:t>
            </a:r>
          </a:p>
          <a:p>
            <a:pPr marL="0" indent="0">
              <a:buNone/>
            </a:pPr>
            <a:r>
              <a:rPr lang="en-US" altLang="zh-CN" sz="2000" b="0" dirty="0"/>
              <a:t>p=p-&gt;right;  </a:t>
            </a:r>
          </a:p>
          <a:p>
            <a:pPr marL="0" indent="0">
              <a:buNone/>
            </a:pPr>
            <a:r>
              <a:rPr lang="en-US" altLang="zh-CN" sz="2000" b="0" dirty="0"/>
              <a:t>++</a:t>
            </a:r>
            <a:r>
              <a:rPr lang="en-US" altLang="zh-CN" sz="2000" b="0" dirty="0" err="1"/>
              <a:t>i</a:t>
            </a:r>
            <a:r>
              <a:rPr lang="en-US" altLang="zh-CN" sz="2000" b="0" dirty="0"/>
              <a:t>;  </a:t>
            </a:r>
          </a:p>
          <a:p>
            <a:pPr marL="0" indent="0">
              <a:buNone/>
            </a:pPr>
            <a:r>
              <a:rPr lang="en-US" altLang="zh-CN" sz="2000" b="0" dirty="0"/>
              <a:t>}  </a:t>
            </a:r>
          </a:p>
          <a:p>
            <a:pPr marL="0" indent="0">
              <a:lnSpc>
                <a:spcPct val="80000"/>
              </a:lnSpc>
              <a:buClr>
                <a:schemeClr val="tx1"/>
              </a:buClr>
              <a:buNone/>
              <a:defRPr/>
            </a:pPr>
            <a:endParaRPr lang="en-US" altLang="zh-CN" sz="1800" b="0" kern="0" dirty="0">
              <a:latin typeface="方正姚体" pitchFamily="2" charset="-122"/>
            </a:endParaRP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22466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a:t>
            </a:r>
            <a:r>
              <a:rPr lang="zh-CN" altLang="en-US" sz="3200" dirty="0" smtClean="0">
                <a:latin typeface="Rockwell" pitchFamily="18" charset="0"/>
                <a:ea typeface="微软雅黑" pitchFamily="34" charset="-122"/>
              </a:rPr>
              <a:t>链表</a:t>
            </a:r>
            <a:endParaRPr lang="zh-CN" altLang="en-US" sz="3200" dirty="0">
              <a:latin typeface="Rockwell" pitchFamily="18" charset="0"/>
              <a:ea typeface="微软雅黑" pitchFamily="34" charset="-122"/>
            </a:endParaRPr>
          </a:p>
        </p:txBody>
      </p:sp>
      <p:sp>
        <p:nvSpPr>
          <p:cNvPr id="16" name="Rectangle 2"/>
          <p:cNvSpPr txBox="1">
            <a:spLocks noChangeArrowheads="1"/>
          </p:cNvSpPr>
          <p:nvPr/>
        </p:nvSpPr>
        <p:spPr bwMode="auto">
          <a:xfrm>
            <a:off x="6853937" y="1133848"/>
            <a:ext cx="4789854" cy="42570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000" b="0" dirty="0"/>
              <a:t>  </a:t>
            </a:r>
          </a:p>
          <a:p>
            <a:pPr marL="0" indent="0">
              <a:buNone/>
            </a:pPr>
            <a:r>
              <a:rPr lang="en-US" altLang="zh-CN" sz="2000" b="0" dirty="0"/>
              <a:t>q=p-&gt;right;  </a:t>
            </a:r>
          </a:p>
          <a:p>
            <a:pPr marL="0" indent="0">
              <a:buNone/>
            </a:pPr>
            <a:r>
              <a:rPr lang="en-US" altLang="zh-CN" sz="2000" b="0" dirty="0"/>
              <a:t>Node&lt;T&gt; *s=</a:t>
            </a:r>
            <a:r>
              <a:rPr lang="en-US" altLang="zh-CN" sz="2000" dirty="0"/>
              <a:t>new</a:t>
            </a:r>
            <a:r>
              <a:rPr lang="en-US" altLang="zh-CN" sz="2000" b="0" dirty="0"/>
              <a:t> Node&lt;T&gt;;  </a:t>
            </a:r>
          </a:p>
          <a:p>
            <a:pPr marL="0" indent="0">
              <a:buNone/>
            </a:pPr>
            <a:r>
              <a:rPr lang="en-US" altLang="zh-CN" sz="2000" b="0" dirty="0"/>
              <a:t>s-&gt;data=x;  </a:t>
            </a:r>
          </a:p>
          <a:p>
            <a:pPr marL="0" indent="0">
              <a:buNone/>
            </a:pPr>
            <a:r>
              <a:rPr lang="en-US" altLang="zh-CN" sz="2000" b="0" dirty="0"/>
              <a:t>s-&gt;right=p-&gt;right;  </a:t>
            </a:r>
          </a:p>
          <a:p>
            <a:pPr marL="0" indent="0">
              <a:buNone/>
            </a:pPr>
            <a:r>
              <a:rPr lang="en-US" altLang="zh-CN" sz="2000" b="0" dirty="0"/>
              <a:t>s-&gt;left=q-&gt;left;  </a:t>
            </a:r>
          </a:p>
          <a:p>
            <a:pPr marL="0" indent="0">
              <a:buNone/>
            </a:pPr>
            <a:r>
              <a:rPr lang="en-US" altLang="zh-CN" sz="2000" b="0" dirty="0"/>
              <a:t>p-&gt;right=s;  </a:t>
            </a:r>
          </a:p>
          <a:p>
            <a:pPr marL="0" indent="0">
              <a:buNone/>
            </a:pPr>
            <a:r>
              <a:rPr lang="en-US" altLang="zh-CN" sz="2000" b="0" dirty="0"/>
              <a:t>q-&gt;left=s;  </a:t>
            </a:r>
          </a:p>
          <a:p>
            <a:pPr marL="0" indent="0">
              <a:buNone/>
            </a:pPr>
            <a:r>
              <a:rPr lang="en-US" altLang="zh-CN" sz="2000" dirty="0"/>
              <a:t>return</a:t>
            </a:r>
            <a:r>
              <a:rPr lang="en-US" altLang="zh-CN" sz="2000" b="0" dirty="0"/>
              <a:t> *</a:t>
            </a:r>
            <a:r>
              <a:rPr lang="en-US" altLang="zh-CN" sz="2000" dirty="0"/>
              <a:t>this</a:t>
            </a:r>
            <a:r>
              <a:rPr lang="en-US" altLang="zh-CN" sz="2000" b="0" dirty="0"/>
              <a:t>;  </a:t>
            </a:r>
          </a:p>
          <a:p>
            <a:pPr marL="0" indent="0">
              <a:buNone/>
            </a:pPr>
            <a:r>
              <a:rPr lang="en-US" altLang="zh-CN" sz="2000" b="0" dirty="0"/>
              <a:t>}  </a:t>
            </a:r>
          </a:p>
          <a:p>
            <a:pPr marL="0" indent="0">
              <a:lnSpc>
                <a:spcPct val="80000"/>
              </a:lnSpc>
              <a:buClr>
                <a:schemeClr val="tx1"/>
              </a:buClr>
              <a:buNone/>
              <a:defRPr/>
            </a:pPr>
            <a:endParaRPr lang="en-US" altLang="zh-CN" sz="1800" b="0" kern="0" dirty="0">
              <a:latin typeface="方正姚体" pitchFamily="2" charset="-122"/>
            </a:endParaRPr>
          </a:p>
        </p:txBody>
      </p:sp>
    </p:spTree>
    <p:extLst>
      <p:ext uri="{BB962C8B-B14F-4D97-AF65-F5344CB8AC3E}">
        <p14:creationId xmlns:p14="http://schemas.microsoft.com/office/powerpoint/2010/main" val="30065183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600" y="981448"/>
            <a:ext cx="3517383" cy="58781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800" b="0" dirty="0"/>
              <a:t>template &lt;</a:t>
            </a:r>
            <a:r>
              <a:rPr lang="en-US" altLang="zh-CN" sz="1800" b="0" dirty="0" err="1"/>
              <a:t>typename</a:t>
            </a:r>
            <a:r>
              <a:rPr lang="en-US" altLang="zh-CN" sz="1800" b="0" dirty="0"/>
              <a:t> T&gt;  </a:t>
            </a:r>
          </a:p>
          <a:p>
            <a:pPr marL="0" indent="0">
              <a:buNone/>
            </a:pPr>
            <a:r>
              <a:rPr lang="en-US" altLang="zh-CN" sz="1800" b="0" dirty="0"/>
              <a:t>List&lt;T&gt;&amp; List&lt;T&gt;::erase(</a:t>
            </a:r>
            <a:r>
              <a:rPr lang="en-US" altLang="zh-CN" sz="1800" dirty="0" err="1"/>
              <a:t>int</a:t>
            </a:r>
            <a:r>
              <a:rPr lang="en-US" altLang="zh-CN" sz="1800" b="0" dirty="0"/>
              <a:t> k)  </a:t>
            </a:r>
          </a:p>
          <a:p>
            <a:pPr marL="0" indent="0">
              <a:buNone/>
            </a:pPr>
            <a:r>
              <a:rPr lang="en-US" altLang="zh-CN" sz="1800" b="0" dirty="0"/>
              <a:t>{  </a:t>
            </a:r>
          </a:p>
          <a:p>
            <a:pPr marL="0" indent="0">
              <a:buNone/>
            </a:pPr>
            <a:r>
              <a:rPr lang="en-US" altLang="zh-CN" sz="1800" b="0" dirty="0"/>
              <a:t>Node&lt;T&gt; *p=0,*q=0;  </a:t>
            </a:r>
          </a:p>
          <a:p>
            <a:pPr marL="0" indent="0">
              <a:buNone/>
            </a:pPr>
            <a:r>
              <a:rPr lang="en-US" altLang="zh-CN" sz="1800" b="0" dirty="0"/>
              <a:t>p=header;  </a:t>
            </a:r>
          </a:p>
          <a:p>
            <a:pPr marL="0" indent="0">
              <a:buNone/>
            </a:pPr>
            <a:r>
              <a:rPr lang="en-US" altLang="zh-CN" sz="1800" dirty="0" err="1"/>
              <a:t>int</a:t>
            </a:r>
            <a:r>
              <a:rPr lang="en-US" altLang="zh-CN" sz="1800" b="0" dirty="0"/>
              <a:t> </a:t>
            </a:r>
            <a:r>
              <a:rPr lang="en-US" altLang="zh-CN" sz="1800" b="0" dirty="0" err="1"/>
              <a:t>i</a:t>
            </a:r>
            <a:r>
              <a:rPr lang="en-US" altLang="zh-CN" sz="1800" b="0" dirty="0"/>
              <a:t>=0;  </a:t>
            </a:r>
          </a:p>
          <a:p>
            <a:pPr marL="0" indent="0">
              <a:buNone/>
            </a:pPr>
            <a:r>
              <a:rPr lang="en-US" altLang="zh-CN" sz="1800" dirty="0"/>
              <a:t>while</a:t>
            </a:r>
            <a:r>
              <a:rPr lang="en-US" altLang="zh-CN" sz="1800" b="0" dirty="0"/>
              <a:t>(</a:t>
            </a:r>
            <a:r>
              <a:rPr lang="en-US" altLang="zh-CN" sz="1800" b="0" dirty="0" err="1"/>
              <a:t>i</a:t>
            </a:r>
            <a:r>
              <a:rPr lang="en-US" altLang="zh-CN" sz="1800" b="0" dirty="0"/>
              <a:t>&lt;k-1){  </a:t>
            </a:r>
          </a:p>
          <a:p>
            <a:pPr marL="0" indent="0">
              <a:buNone/>
            </a:pPr>
            <a:r>
              <a:rPr lang="en-US" altLang="zh-CN" sz="1800" b="0" dirty="0"/>
              <a:t>p=p-&gt;right;  </a:t>
            </a:r>
          </a:p>
          <a:p>
            <a:pPr marL="0" indent="0">
              <a:buNone/>
            </a:pPr>
            <a:r>
              <a:rPr lang="en-US" altLang="zh-CN" sz="1800" b="0" dirty="0"/>
              <a:t>++</a:t>
            </a:r>
            <a:r>
              <a:rPr lang="en-US" altLang="zh-CN" sz="1800" b="0" dirty="0" err="1"/>
              <a:t>i</a:t>
            </a:r>
            <a:r>
              <a:rPr lang="en-US" altLang="zh-CN" sz="1800" b="0" dirty="0"/>
              <a:t>;  </a:t>
            </a:r>
          </a:p>
          <a:p>
            <a:pPr marL="0" indent="0">
              <a:buNone/>
            </a:pPr>
            <a:r>
              <a:rPr lang="en-US" altLang="zh-CN" sz="1800" b="0" dirty="0"/>
              <a:t>}  </a:t>
            </a:r>
          </a:p>
          <a:p>
            <a:pPr marL="0" indent="0">
              <a:buNone/>
            </a:pPr>
            <a:r>
              <a:rPr lang="en-US" altLang="zh-CN" sz="1800" b="0" dirty="0"/>
              <a:t>q=p-&gt;right;  </a:t>
            </a:r>
          </a:p>
          <a:p>
            <a:pPr marL="0" indent="0">
              <a:buNone/>
            </a:pPr>
            <a:r>
              <a:rPr lang="en-US" altLang="zh-CN" sz="1800" b="0" dirty="0"/>
              <a:t>p-&gt;right=q-&gt;right;  </a:t>
            </a:r>
          </a:p>
          <a:p>
            <a:pPr marL="0" indent="0">
              <a:buNone/>
            </a:pPr>
            <a:r>
              <a:rPr lang="en-US" altLang="zh-CN" sz="1800" b="0" dirty="0"/>
              <a:t>q-&gt;right-&gt;left=q;  </a:t>
            </a:r>
          </a:p>
          <a:p>
            <a:pPr marL="0" indent="0">
              <a:buNone/>
            </a:pPr>
            <a:r>
              <a:rPr lang="en-US" altLang="zh-CN" sz="1800" b="0" dirty="0"/>
              <a:t>delete q;  </a:t>
            </a:r>
          </a:p>
          <a:p>
            <a:pPr marL="0" indent="0">
              <a:buNone/>
            </a:pPr>
            <a:r>
              <a:rPr lang="en-US" altLang="zh-CN" sz="1800" dirty="0"/>
              <a:t>return</a:t>
            </a:r>
            <a:r>
              <a:rPr lang="en-US" altLang="zh-CN" sz="1800" b="0" dirty="0"/>
              <a:t> *</a:t>
            </a:r>
            <a:r>
              <a:rPr lang="en-US" altLang="zh-CN" sz="1800" dirty="0"/>
              <a:t>this</a:t>
            </a:r>
            <a:r>
              <a:rPr lang="en-US" altLang="zh-CN" sz="1800" b="0" dirty="0"/>
              <a:t>;  </a:t>
            </a:r>
          </a:p>
          <a:p>
            <a:pPr marL="0" indent="0">
              <a:buNone/>
            </a:pPr>
            <a:r>
              <a:rPr lang="en-US" altLang="zh-CN" sz="1800" b="0" dirty="0"/>
              <a:t>} </a:t>
            </a:r>
            <a:r>
              <a:rPr lang="en-US" altLang="zh-CN" sz="1200" b="0" dirty="0"/>
              <a:t> </a:t>
            </a:r>
          </a:p>
          <a:p>
            <a:pPr marL="0" indent="0">
              <a:lnSpc>
                <a:spcPct val="80000"/>
              </a:lnSpc>
              <a:buClr>
                <a:schemeClr val="tx1"/>
              </a:buClr>
              <a:buNone/>
              <a:defRPr/>
            </a:pPr>
            <a:endParaRPr lang="en-US" altLang="zh-CN" sz="1800" b="0" kern="0" dirty="0">
              <a:latin typeface="方正姚体" pitchFamily="2" charset="-122"/>
            </a:endParaRP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22466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带头结点的双向循环链表</a:t>
            </a:r>
          </a:p>
        </p:txBody>
      </p:sp>
      <p:sp>
        <p:nvSpPr>
          <p:cNvPr id="16" name="Rectangle 2"/>
          <p:cNvSpPr txBox="1">
            <a:spLocks noChangeArrowheads="1"/>
          </p:cNvSpPr>
          <p:nvPr/>
        </p:nvSpPr>
        <p:spPr bwMode="auto">
          <a:xfrm>
            <a:off x="6830264" y="765498"/>
            <a:ext cx="3517383" cy="587814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1800" b="0" dirty="0"/>
              <a:t>  </a:t>
            </a:r>
          </a:p>
          <a:p>
            <a:pPr marL="0" indent="0">
              <a:buNone/>
            </a:pPr>
            <a:r>
              <a:rPr lang="en-US" altLang="zh-CN" sz="1800" b="0" dirty="0"/>
              <a:t>template &lt;</a:t>
            </a:r>
            <a:r>
              <a:rPr lang="en-US" altLang="zh-CN" sz="1800" b="0" dirty="0" err="1"/>
              <a:t>typename</a:t>
            </a:r>
            <a:r>
              <a:rPr lang="en-US" altLang="zh-CN" sz="1800" b="0" dirty="0"/>
              <a:t> T&gt;  </a:t>
            </a:r>
          </a:p>
          <a:p>
            <a:pPr marL="0" indent="0">
              <a:buNone/>
            </a:pPr>
            <a:r>
              <a:rPr lang="en-US" altLang="zh-CN" sz="1800" dirty="0"/>
              <a:t>void</a:t>
            </a:r>
            <a:r>
              <a:rPr lang="en-US" altLang="zh-CN" sz="1800" b="0" dirty="0"/>
              <a:t> List&lt;T&gt;::</a:t>
            </a:r>
            <a:r>
              <a:rPr lang="en-US" altLang="zh-CN" sz="1800" b="0" dirty="0" err="1"/>
              <a:t>print_list</a:t>
            </a:r>
            <a:r>
              <a:rPr lang="en-US" altLang="zh-CN" sz="1800" b="0" dirty="0"/>
              <a:t>()</a:t>
            </a:r>
            <a:r>
              <a:rPr lang="en-US" altLang="zh-CN" sz="1800" dirty="0" err="1"/>
              <a:t>const</a:t>
            </a:r>
            <a:r>
              <a:rPr lang="en-US" altLang="zh-CN" sz="1800" b="0" dirty="0"/>
              <a:t>  </a:t>
            </a:r>
          </a:p>
          <a:p>
            <a:pPr marL="0" indent="0">
              <a:buNone/>
            </a:pPr>
            <a:r>
              <a:rPr lang="en-US" altLang="zh-CN" sz="1800" b="0" dirty="0"/>
              <a:t>{  </a:t>
            </a:r>
          </a:p>
          <a:p>
            <a:pPr marL="0" indent="0">
              <a:buNone/>
            </a:pPr>
            <a:r>
              <a:rPr lang="en-US" altLang="zh-CN" sz="1800" b="0" dirty="0"/>
              <a:t>Node&lt;T&gt; *p=header-&gt;right;  </a:t>
            </a:r>
          </a:p>
          <a:p>
            <a:pPr marL="0" indent="0">
              <a:buNone/>
            </a:pPr>
            <a:r>
              <a:rPr lang="en-US" altLang="zh-CN" sz="1800" dirty="0"/>
              <a:t>while</a:t>
            </a:r>
            <a:r>
              <a:rPr lang="en-US" altLang="zh-CN" sz="1800" b="0" dirty="0"/>
              <a:t>(p!=header){  </a:t>
            </a:r>
          </a:p>
          <a:p>
            <a:pPr marL="0" indent="0">
              <a:buNone/>
            </a:pPr>
            <a:r>
              <a:rPr lang="en-US" altLang="zh-CN" sz="1800" b="0" dirty="0" err="1"/>
              <a:t>cout</a:t>
            </a:r>
            <a:r>
              <a:rPr lang="en-US" altLang="zh-CN" sz="1800" b="0" dirty="0"/>
              <a:t> &lt;&lt;p-&gt;data &lt;&lt;" ";  </a:t>
            </a:r>
          </a:p>
          <a:p>
            <a:pPr marL="0" indent="0">
              <a:buNone/>
            </a:pPr>
            <a:r>
              <a:rPr lang="en-US" altLang="zh-CN" sz="1800" b="0" dirty="0"/>
              <a:t>p=p-&gt;right;  </a:t>
            </a:r>
          </a:p>
          <a:p>
            <a:pPr marL="0" indent="0">
              <a:buNone/>
            </a:pPr>
            <a:r>
              <a:rPr lang="en-US" altLang="zh-CN" sz="1800" b="0" dirty="0"/>
              <a:t>}  </a:t>
            </a:r>
            <a:endParaRPr lang="en-US" altLang="zh-CN" sz="1800" b="0" dirty="0" smtClean="0"/>
          </a:p>
          <a:p>
            <a:pPr marL="0" indent="0">
              <a:buNone/>
            </a:pPr>
            <a:r>
              <a:rPr lang="en-US" altLang="zh-CN" sz="1800" b="0" dirty="0"/>
              <a:t>}</a:t>
            </a:r>
          </a:p>
          <a:p>
            <a:pPr marL="0" indent="0">
              <a:lnSpc>
                <a:spcPct val="80000"/>
              </a:lnSpc>
              <a:buClr>
                <a:schemeClr val="tx1"/>
              </a:buClr>
              <a:buNone/>
              <a:defRPr/>
            </a:pPr>
            <a:endParaRPr lang="en-US" altLang="zh-CN" sz="1800" b="0" kern="0" dirty="0">
              <a:latin typeface="方正姚体" pitchFamily="2" charset="-122"/>
            </a:endParaRPr>
          </a:p>
        </p:txBody>
      </p:sp>
    </p:spTree>
    <p:extLst>
      <p:ext uri="{BB962C8B-B14F-4D97-AF65-F5344CB8AC3E}">
        <p14:creationId xmlns:p14="http://schemas.microsoft.com/office/powerpoint/2010/main" val="16700879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53600" y="981448"/>
            <a:ext cx="9132676" cy="56166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pPr>
            <a:r>
              <a:rPr lang="en-US" altLang="zh-CN" sz="2400" dirty="0" err="1"/>
              <a:t>int</a:t>
            </a:r>
            <a:r>
              <a:rPr lang="en-US" altLang="zh-CN" sz="2400" b="0" dirty="0"/>
              <a:t> main()  </a:t>
            </a:r>
          </a:p>
          <a:p>
            <a:pPr marL="0" indent="0">
              <a:buNone/>
            </a:pPr>
            <a:r>
              <a:rPr lang="en-US" altLang="zh-CN" sz="2400" b="0" dirty="0"/>
              <a:t>{  </a:t>
            </a:r>
          </a:p>
          <a:p>
            <a:pPr marL="0" indent="0">
              <a:buNone/>
            </a:pPr>
            <a:r>
              <a:rPr lang="en-US" altLang="zh-CN" sz="2400" dirty="0" err="1"/>
              <a:t>int</a:t>
            </a:r>
            <a:r>
              <a:rPr lang="en-US" altLang="zh-CN" sz="2400" b="0" dirty="0"/>
              <a:t> s1,s2;  </a:t>
            </a:r>
          </a:p>
          <a:p>
            <a:pPr marL="0" indent="0">
              <a:buNone/>
            </a:pPr>
            <a:r>
              <a:rPr lang="en-US" altLang="zh-CN" sz="2400" b="0" dirty="0"/>
              <a:t>s1='A';  </a:t>
            </a:r>
          </a:p>
          <a:p>
            <a:pPr marL="0" indent="0">
              <a:buNone/>
            </a:pPr>
            <a:r>
              <a:rPr lang="en-US" altLang="zh-CN" sz="2400" b="0" dirty="0"/>
              <a:t>s2='Z';  </a:t>
            </a:r>
          </a:p>
          <a:p>
            <a:pPr marL="0" indent="0">
              <a:buNone/>
            </a:pPr>
            <a:r>
              <a:rPr lang="en-US" altLang="zh-CN" sz="2400" b="0" dirty="0"/>
              <a:t>List&lt;</a:t>
            </a:r>
            <a:r>
              <a:rPr lang="en-US" altLang="zh-CN" sz="2400" dirty="0"/>
              <a:t>char</a:t>
            </a:r>
            <a:r>
              <a:rPr lang="en-US" altLang="zh-CN" sz="2400" b="0" dirty="0"/>
              <a:t>&gt; p;  </a:t>
            </a:r>
          </a:p>
          <a:p>
            <a:pPr marL="0" indent="0">
              <a:buNone/>
            </a:pPr>
            <a:r>
              <a:rPr lang="en-US" altLang="zh-CN" sz="2400" dirty="0"/>
              <a:t>for</a:t>
            </a:r>
            <a:r>
              <a:rPr lang="en-US" altLang="zh-CN" sz="2400" b="0" dirty="0"/>
              <a:t>(</a:t>
            </a:r>
            <a:r>
              <a:rPr lang="en-US" altLang="zh-CN" sz="2400" dirty="0" err="1"/>
              <a:t>int</a:t>
            </a:r>
            <a:r>
              <a:rPr lang="en-US" altLang="zh-CN" sz="2400" b="0" dirty="0"/>
              <a:t> </a:t>
            </a:r>
            <a:r>
              <a:rPr lang="en-US" altLang="zh-CN" sz="2400" b="0" dirty="0" err="1"/>
              <a:t>i</a:t>
            </a:r>
            <a:r>
              <a:rPr lang="en-US" altLang="zh-CN" sz="2400" b="0" dirty="0"/>
              <a:t>=s2; </a:t>
            </a:r>
            <a:r>
              <a:rPr lang="en-US" altLang="zh-CN" sz="2400" b="0" dirty="0" err="1"/>
              <a:t>i</a:t>
            </a:r>
            <a:r>
              <a:rPr lang="en-US" altLang="zh-CN" sz="2400" b="0" dirty="0"/>
              <a:t>&gt;=s1; --</a:t>
            </a:r>
            <a:r>
              <a:rPr lang="en-US" altLang="zh-CN" sz="2400" b="0" dirty="0" err="1"/>
              <a:t>i</a:t>
            </a:r>
            <a:r>
              <a:rPr lang="en-US" altLang="zh-CN" sz="2400" b="0" dirty="0"/>
              <a:t>){  </a:t>
            </a:r>
          </a:p>
          <a:p>
            <a:pPr marL="0" indent="0">
              <a:buNone/>
            </a:pPr>
            <a:r>
              <a:rPr lang="en-US" altLang="zh-CN" sz="2400" b="0" dirty="0" err="1"/>
              <a:t>p.insert</a:t>
            </a:r>
            <a:r>
              <a:rPr lang="en-US" altLang="zh-CN" sz="2400" b="0" dirty="0"/>
              <a:t>(0,i);  </a:t>
            </a:r>
          </a:p>
          <a:p>
            <a:pPr marL="0" indent="0">
              <a:buNone/>
            </a:pPr>
            <a:r>
              <a:rPr lang="en-US" altLang="zh-CN" sz="2400" b="0" dirty="0"/>
              <a:t>}  </a:t>
            </a:r>
          </a:p>
          <a:p>
            <a:pPr marL="0" indent="0">
              <a:buNone/>
            </a:pPr>
            <a:r>
              <a:rPr lang="en-US" altLang="zh-CN" sz="2400" b="0" dirty="0" err="1"/>
              <a:t>p.print_list</a:t>
            </a:r>
            <a:r>
              <a:rPr lang="en-US" altLang="zh-CN" sz="2400" b="0" dirty="0"/>
              <a:t>();  </a:t>
            </a:r>
          </a:p>
          <a:p>
            <a:pPr marL="0" indent="0">
              <a:buNone/>
            </a:pPr>
            <a:r>
              <a:rPr lang="en-US" altLang="zh-CN" sz="2400" dirty="0"/>
              <a:t>return</a:t>
            </a:r>
            <a:r>
              <a:rPr lang="en-US" altLang="zh-CN" sz="2400" b="0" dirty="0"/>
              <a:t> 0;  </a:t>
            </a:r>
          </a:p>
          <a:p>
            <a:pPr marL="0" indent="0">
              <a:buNone/>
            </a:pPr>
            <a:r>
              <a:rPr lang="en-US" altLang="zh-CN" sz="2400" b="0" dirty="0"/>
              <a:t>} </a:t>
            </a:r>
          </a:p>
        </p:txBody>
      </p:sp>
      <p:pic>
        <p:nvPicPr>
          <p:cNvPr id="7"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00" y="-26590"/>
            <a:ext cx="639770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0247"/>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5" name="TextBox 64"/>
          <p:cNvSpPr txBox="1">
            <a:spLocks noChangeArrowheads="1"/>
          </p:cNvSpPr>
          <p:nvPr/>
        </p:nvSpPr>
        <p:spPr bwMode="auto">
          <a:xfrm>
            <a:off x="882621" y="67494"/>
            <a:ext cx="615265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综例</a:t>
            </a:r>
            <a:r>
              <a:rPr lang="en-US" altLang="zh-CN" sz="3000" dirty="0" smtClean="0">
                <a:latin typeface="Rockwell" pitchFamily="18" charset="0"/>
                <a:ea typeface="微软雅黑" pitchFamily="34" charset="-122"/>
              </a:rPr>
              <a:t>3</a:t>
            </a:r>
            <a:r>
              <a:rPr lang="zh-CN" altLang="en-US" sz="3000" dirty="0" smtClean="0">
                <a:latin typeface="Rockwell" pitchFamily="18" charset="0"/>
                <a:ea typeface="微软雅黑" pitchFamily="34" charset="-122"/>
              </a:rPr>
              <a:t>：</a:t>
            </a:r>
            <a:r>
              <a:rPr lang="zh-CN" altLang="en-US" sz="3200" dirty="0">
                <a:latin typeface="Rockwell" pitchFamily="18" charset="0"/>
                <a:ea typeface="微软雅黑" pitchFamily="34" charset="-122"/>
              </a:rPr>
              <a:t>带头结点的双向循环</a:t>
            </a:r>
            <a:r>
              <a:rPr lang="zh-CN" altLang="en-US" sz="3200" dirty="0" smtClean="0">
                <a:latin typeface="Rockwell" pitchFamily="18" charset="0"/>
                <a:ea typeface="微软雅黑" pitchFamily="34" charset="-122"/>
              </a:rPr>
              <a:t>链表</a:t>
            </a:r>
            <a:endParaRPr lang="zh-CN" altLang="en-US" sz="3200" dirty="0">
              <a:latin typeface="Rockwell" pitchFamily="18" charset="0"/>
              <a:ea typeface="微软雅黑" pitchFamily="34" charset="-122"/>
            </a:endParaRPr>
          </a:p>
        </p:txBody>
      </p:sp>
    </p:spTree>
    <p:extLst>
      <p:ext uri="{BB962C8B-B14F-4D97-AF65-F5344CB8AC3E}">
        <p14:creationId xmlns:p14="http://schemas.microsoft.com/office/powerpoint/2010/main" val="13262563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ppt_w</p:attrName>
                                        </p:attrNameLst>
                                      </p:cBhvr>
                                      <p:tavLst>
                                        <p:tav tm="0" fmla="#ppt_w*sin(2.5*pi*$)">
                                          <p:val>
                                            <p:fltVal val="0"/>
                                          </p:val>
                                        </p:tav>
                                        <p:tav tm="100000">
                                          <p:val>
                                            <p:fltVal val="1"/>
                                          </p:val>
                                        </p:tav>
                                      </p:tavLst>
                                    </p:anim>
                                    <p:anim calcmode="lin" valueType="num">
                                      <p:cBhvr>
                                        <p:cTn id="9" dur="1000" fill="hold"/>
                                        <p:tgtEl>
                                          <p:spTgt spid="15"/>
                                        </p:tgtEl>
                                        <p:attrNameLst>
                                          <p:attrName>ppt_h</p:attrName>
                                        </p:attrNameLst>
                                      </p:cBhvr>
                                      <p:tavLst>
                                        <p:tav tm="0">
                                          <p:val>
                                            <p:strVal val="#ppt_h"/>
                                          </p:val>
                                        </p:tav>
                                        <p:tav tm="100000">
                                          <p:val>
                                            <p:strVal val="#ppt_h"/>
                                          </p:val>
                                        </p:tav>
                                      </p:tavLst>
                                    </p:anim>
                                  </p:childTnLst>
                                </p:cTn>
                              </p:par>
                            </p:childTnLst>
                          </p:cTn>
                        </p:par>
                        <p:par>
                          <p:cTn id="10" fill="hold">
                            <p:stCondLst>
                              <p:cond delay="24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577642" y="228653"/>
            <a:ext cx="6119641" cy="68595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3601" kern="0" dirty="0"/>
              <a:t>思考与练习题</a:t>
            </a:r>
          </a:p>
        </p:txBody>
      </p:sp>
      <p:sp>
        <p:nvSpPr>
          <p:cNvPr id="3" name="Rectangle 3"/>
          <p:cNvSpPr txBox="1">
            <a:spLocks noChangeArrowheads="1"/>
          </p:cNvSpPr>
          <p:nvPr/>
        </p:nvSpPr>
        <p:spPr bwMode="auto">
          <a:xfrm>
            <a:off x="770583" y="1413203"/>
            <a:ext cx="10945215" cy="4538125"/>
          </a:xfrm>
          <a:prstGeom prst="rect">
            <a:avLst/>
          </a:prstGeom>
          <a:noFill/>
          <a:ln>
            <a:solidFill>
              <a:schemeClr val="bg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zh-CN" altLang="en-US" sz="2400" b="0" kern="0" dirty="0"/>
              <a:t>需要编写一个对多维数组通用的算法（即各维的大小未定），怎样才能把实参多维数组的信息全部传递到函数中去？</a:t>
            </a:r>
          </a:p>
          <a:p>
            <a:pPr>
              <a:lnSpc>
                <a:spcPct val="90000"/>
              </a:lnSpc>
              <a:defRPr/>
            </a:pPr>
            <a:r>
              <a:rPr lang="zh-CN" altLang="en-US" sz="2400" b="0" kern="0" dirty="0"/>
              <a:t>什么叫函数模板？什么叫模板函数？什么叫类模板？什么叫模板类？ </a:t>
            </a:r>
          </a:p>
          <a:p>
            <a:pPr>
              <a:lnSpc>
                <a:spcPct val="90000"/>
              </a:lnSpc>
              <a:defRPr/>
            </a:pPr>
            <a:r>
              <a:rPr lang="zh-CN" altLang="en-US" sz="2400" b="0" kern="0" dirty="0"/>
              <a:t>函数模板和模板函数，类模板和模板类之间的关系如何？</a:t>
            </a:r>
          </a:p>
          <a:p>
            <a:pPr>
              <a:lnSpc>
                <a:spcPct val="90000"/>
              </a:lnSpc>
              <a:defRPr/>
            </a:pPr>
            <a:r>
              <a:rPr lang="zh-CN" altLang="en-US" sz="2400" b="0" kern="0" dirty="0"/>
              <a:t>函数模板与同名的非模板函数重载时，调用的顺序是怎样的？</a:t>
            </a:r>
            <a:r>
              <a:rPr lang="zh-CN" altLang="en-US" sz="1800" b="0" kern="0" dirty="0"/>
              <a:t>           </a:t>
            </a:r>
            <a:endParaRPr lang="zh-CN" altLang="en-US" sz="2400" b="0" kern="0" dirty="0"/>
          </a:p>
          <a:p>
            <a:pPr marL="533507" indent="-533507">
              <a:lnSpc>
                <a:spcPct val="90000"/>
              </a:lnSpc>
              <a:buNone/>
              <a:defRPr/>
            </a:pPr>
            <a:r>
              <a:rPr kumimoji="1" lang="zh-CN" altLang="en-US" sz="2000" kern="0" dirty="0"/>
              <a:t>        </a:t>
            </a:r>
          </a:p>
        </p:txBody>
      </p:sp>
    </p:spTree>
    <p:extLst>
      <p:ext uri="{BB962C8B-B14F-4D97-AF65-F5344CB8AC3E}">
        <p14:creationId xmlns:p14="http://schemas.microsoft.com/office/powerpoint/2010/main" val="2362075019"/>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611704" y="859284"/>
            <a:ext cx="5222496" cy="7208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gn="ctr">
              <a:buNone/>
              <a:defRPr/>
            </a:pPr>
            <a:r>
              <a:rPr lang="zh-CN" altLang="en-US" sz="4001" kern="0" dirty="0">
                <a:cs typeface="Times New Roman" pitchFamily="18" charset="0"/>
              </a:rPr>
              <a:t>概念间相互关系</a:t>
            </a:r>
            <a:endParaRPr lang="zh-CN" altLang="en-US" sz="4001" kern="0" dirty="0">
              <a:solidFill>
                <a:schemeClr val="folHlink"/>
              </a:solidFill>
              <a:cs typeface="Times New Roman" pitchFamily="18" charset="0"/>
            </a:endParaRPr>
          </a:p>
        </p:txBody>
      </p:sp>
      <p:sp>
        <p:nvSpPr>
          <p:cNvPr id="9219" name="Rectangle 4"/>
          <p:cNvSpPr>
            <a:spLocks noChangeArrowheads="1"/>
          </p:cNvSpPr>
          <p:nvPr/>
        </p:nvSpPr>
        <p:spPr bwMode="auto">
          <a:xfrm>
            <a:off x="3434734" y="4037948"/>
            <a:ext cx="2232542" cy="609741"/>
          </a:xfrm>
          <a:prstGeom prst="rect">
            <a:avLst/>
          </a:prstGeom>
          <a:solidFill>
            <a:schemeClr val="accent1"/>
          </a:solidFill>
          <a:ln w="254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kumimoji="1" lang="zh-CN" altLang="en-US" dirty="0"/>
              <a:t>模板函数</a:t>
            </a:r>
          </a:p>
        </p:txBody>
      </p:sp>
      <p:sp>
        <p:nvSpPr>
          <p:cNvPr id="9220" name="Rectangle 5"/>
          <p:cNvSpPr>
            <a:spLocks noChangeArrowheads="1"/>
          </p:cNvSpPr>
          <p:nvPr/>
        </p:nvSpPr>
        <p:spPr bwMode="auto">
          <a:xfrm>
            <a:off x="7396463" y="4037948"/>
            <a:ext cx="1872095" cy="609741"/>
          </a:xfrm>
          <a:prstGeom prst="rect">
            <a:avLst/>
          </a:prstGeom>
          <a:solidFill>
            <a:schemeClr val="accent1"/>
          </a:solidFill>
          <a:ln w="254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kumimoji="1" lang="zh-CN" altLang="en-US" dirty="0"/>
              <a:t>模板类</a:t>
            </a:r>
          </a:p>
        </p:txBody>
      </p:sp>
      <p:sp>
        <p:nvSpPr>
          <p:cNvPr id="9221" name="Rectangle 6"/>
          <p:cNvSpPr>
            <a:spLocks noChangeArrowheads="1"/>
          </p:cNvSpPr>
          <p:nvPr/>
        </p:nvSpPr>
        <p:spPr bwMode="auto">
          <a:xfrm>
            <a:off x="7396463" y="5119285"/>
            <a:ext cx="1943550" cy="609741"/>
          </a:xfrm>
          <a:prstGeom prst="rect">
            <a:avLst/>
          </a:prstGeom>
          <a:solidFill>
            <a:schemeClr val="accent1"/>
          </a:solidFill>
          <a:ln w="254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kumimoji="1" lang="zh-CN" altLang="en-US" dirty="0"/>
              <a:t>对象</a:t>
            </a:r>
          </a:p>
        </p:txBody>
      </p:sp>
      <p:sp>
        <p:nvSpPr>
          <p:cNvPr id="9222" name="Rectangle 7"/>
          <p:cNvSpPr>
            <a:spLocks noChangeArrowheads="1"/>
          </p:cNvSpPr>
          <p:nvPr/>
        </p:nvSpPr>
        <p:spPr bwMode="auto">
          <a:xfrm>
            <a:off x="4803475" y="2421499"/>
            <a:ext cx="3385333" cy="863800"/>
          </a:xfrm>
          <a:prstGeom prst="rect">
            <a:avLst/>
          </a:prstGeom>
          <a:solidFill>
            <a:schemeClr val="accent1"/>
          </a:solidFill>
          <a:ln w="254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r>
              <a:rPr kumimoji="1" lang="zh-CN" altLang="en-US" dirty="0"/>
              <a:t>模板</a:t>
            </a:r>
          </a:p>
          <a:p>
            <a:pPr algn="ctr"/>
            <a:r>
              <a:rPr kumimoji="1" lang="zh-CN" altLang="en-US" dirty="0"/>
              <a:t>（函数模板和类模板）</a:t>
            </a:r>
          </a:p>
        </p:txBody>
      </p:sp>
      <p:sp>
        <p:nvSpPr>
          <p:cNvPr id="9223" name="Line 8"/>
          <p:cNvSpPr>
            <a:spLocks noChangeShapeType="1"/>
          </p:cNvSpPr>
          <p:nvPr/>
        </p:nvSpPr>
        <p:spPr bwMode="auto">
          <a:xfrm flipH="1">
            <a:off x="4658980" y="3285299"/>
            <a:ext cx="1298876" cy="752649"/>
          </a:xfrm>
          <a:prstGeom prst="line">
            <a:avLst/>
          </a:prstGeom>
          <a:noFill/>
          <a:ln w="57150">
            <a:solidFill>
              <a:srgbClr val="FF66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4" name="Text Box 9"/>
          <p:cNvSpPr txBox="1">
            <a:spLocks noChangeArrowheads="1"/>
          </p:cNvSpPr>
          <p:nvPr/>
        </p:nvSpPr>
        <p:spPr bwMode="auto">
          <a:xfrm>
            <a:off x="3506188" y="3318643"/>
            <a:ext cx="1657734" cy="47793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96" tIns="46049" rIns="92096" bIns="46049">
            <a:spAutoFit/>
          </a:bodyPr>
          <a:lstStyle>
            <a:lvl1pPr marL="742950" indent="-2857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
                <a:schemeClr val="tx1"/>
              </a:buClr>
            </a:pPr>
            <a:r>
              <a:rPr kumimoji="1" lang="zh-CN" altLang="en-US" sz="2501">
                <a:solidFill>
                  <a:srgbClr val="008000"/>
                </a:solidFill>
                <a:latin typeface="宋体" panose="02010600030101010101" pitchFamily="2" charset="-122"/>
              </a:rPr>
              <a:t>实例化</a:t>
            </a:r>
          </a:p>
        </p:txBody>
      </p:sp>
      <p:sp>
        <p:nvSpPr>
          <p:cNvPr id="9225" name="Text Box 10"/>
          <p:cNvSpPr txBox="1">
            <a:spLocks noChangeArrowheads="1"/>
          </p:cNvSpPr>
          <p:nvPr/>
        </p:nvSpPr>
        <p:spPr bwMode="auto">
          <a:xfrm>
            <a:off x="6891521" y="3318643"/>
            <a:ext cx="1657734" cy="47793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96" tIns="46049" rIns="92096" bIns="46049">
            <a:spAutoFit/>
          </a:bodyPr>
          <a:lstStyle>
            <a:lvl1pPr marL="742950" indent="-2857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
                <a:schemeClr val="tx1"/>
              </a:buClr>
            </a:pPr>
            <a:r>
              <a:rPr kumimoji="1" lang="zh-CN" altLang="en-US" sz="2501">
                <a:solidFill>
                  <a:srgbClr val="008000"/>
                </a:solidFill>
                <a:latin typeface="宋体" panose="02010600030101010101" pitchFamily="2" charset="-122"/>
              </a:rPr>
              <a:t>实例化</a:t>
            </a:r>
          </a:p>
        </p:txBody>
      </p:sp>
      <p:sp>
        <p:nvSpPr>
          <p:cNvPr id="9226" name="Text Box 11"/>
          <p:cNvSpPr txBox="1">
            <a:spLocks noChangeArrowheads="1"/>
          </p:cNvSpPr>
          <p:nvPr/>
        </p:nvSpPr>
        <p:spPr bwMode="auto">
          <a:xfrm>
            <a:off x="7899817" y="4614343"/>
            <a:ext cx="1656146" cy="47793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96" tIns="46049" rIns="92096" bIns="46049">
            <a:spAutoFit/>
          </a:bodyPr>
          <a:lstStyle>
            <a:lvl1pPr marL="742950" indent="-2857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buClr>
                <a:schemeClr val="tx1"/>
              </a:buClr>
            </a:pPr>
            <a:r>
              <a:rPr kumimoji="1" lang="zh-CN" altLang="en-US" sz="2501">
                <a:solidFill>
                  <a:srgbClr val="008000"/>
                </a:solidFill>
                <a:latin typeface="宋体" panose="02010600030101010101" pitchFamily="2" charset="-122"/>
              </a:rPr>
              <a:t>实例化</a:t>
            </a:r>
          </a:p>
        </p:txBody>
      </p:sp>
      <p:sp>
        <p:nvSpPr>
          <p:cNvPr id="9227" name="Line 12"/>
          <p:cNvSpPr>
            <a:spLocks noChangeShapeType="1"/>
          </p:cNvSpPr>
          <p:nvPr/>
        </p:nvSpPr>
        <p:spPr bwMode="auto">
          <a:xfrm>
            <a:off x="6462797" y="3285299"/>
            <a:ext cx="1437020" cy="752649"/>
          </a:xfrm>
          <a:prstGeom prst="line">
            <a:avLst/>
          </a:prstGeom>
          <a:noFill/>
          <a:ln w="57150">
            <a:solidFill>
              <a:srgbClr val="FF66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8" name="Text Box 13"/>
          <p:cNvSpPr txBox="1">
            <a:spLocks noChangeArrowheads="1"/>
          </p:cNvSpPr>
          <p:nvPr/>
        </p:nvSpPr>
        <p:spPr bwMode="auto">
          <a:xfrm>
            <a:off x="2570934" y="4903335"/>
            <a:ext cx="4249135" cy="862873"/>
          </a:xfrm>
          <a:prstGeom prst="rect">
            <a:avLst/>
          </a:prstGeom>
          <a:gradFill rotWithShape="1">
            <a:gsLst>
              <a:gs pos="0">
                <a:srgbClr val="76765E"/>
              </a:gs>
              <a:gs pos="50000">
                <a:srgbClr val="FFFFCC"/>
              </a:gs>
              <a:gs pos="100000">
                <a:srgbClr val="76765E"/>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96" tIns="46049" rIns="92096" bIns="46049">
            <a:spAutoFit/>
          </a:bodyPr>
          <a:lstStyle>
            <a:lvl1pPr marL="742950" indent="-2857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tx1"/>
              </a:buClr>
            </a:pPr>
            <a:r>
              <a:rPr kumimoji="1" lang="zh-CN" altLang="en-US" sz="2501" dirty="0">
                <a:solidFill>
                  <a:srgbClr val="FF0033"/>
                </a:solidFill>
                <a:latin typeface="宋体" panose="02010600030101010101" pitchFamily="2" charset="-122"/>
              </a:rPr>
              <a:t>模板、模板类、</a:t>
            </a:r>
            <a:r>
              <a:rPr kumimoji="1" lang="zh-CN" altLang="en-US" sz="2501" dirty="0" smtClean="0">
                <a:solidFill>
                  <a:srgbClr val="FF0033"/>
                </a:solidFill>
                <a:latin typeface="宋体" panose="02010600030101010101" pitchFamily="2" charset="-122"/>
              </a:rPr>
              <a:t>模板函数</a:t>
            </a:r>
            <a:r>
              <a:rPr kumimoji="1" lang="zh-CN" altLang="en-US" sz="2501" dirty="0">
                <a:solidFill>
                  <a:srgbClr val="FF0033"/>
                </a:solidFill>
                <a:latin typeface="宋体" panose="02010600030101010101" pitchFamily="2" charset="-122"/>
              </a:rPr>
              <a:t>和对象之间的关系</a:t>
            </a:r>
          </a:p>
        </p:txBody>
      </p:sp>
      <p:sp>
        <p:nvSpPr>
          <p:cNvPr id="9229" name="Line 14"/>
          <p:cNvSpPr>
            <a:spLocks noChangeShapeType="1"/>
          </p:cNvSpPr>
          <p:nvPr/>
        </p:nvSpPr>
        <p:spPr bwMode="auto">
          <a:xfrm>
            <a:off x="8188809" y="4614344"/>
            <a:ext cx="0" cy="504942"/>
          </a:xfrm>
          <a:prstGeom prst="line">
            <a:avLst/>
          </a:prstGeom>
          <a:noFill/>
          <a:ln w="57150">
            <a:solidFill>
              <a:srgbClr val="FF66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68" y="-26590"/>
            <a:ext cx="568667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a:grpSpLocks/>
          </p:cNvGrpSpPr>
          <p:nvPr/>
        </p:nvGrpSpPr>
        <p:grpSpPr bwMode="auto">
          <a:xfrm>
            <a:off x="194519" y="71835"/>
            <a:ext cx="466725" cy="468313"/>
            <a:chOff x="1192404" y="608225"/>
            <a:chExt cx="1755828" cy="1759616"/>
          </a:xfrm>
        </p:grpSpPr>
        <p:grpSp>
          <p:nvGrpSpPr>
            <p:cNvPr id="16" name="组合 79"/>
            <p:cNvGrpSpPr>
              <a:grpSpLocks/>
            </p:cNvGrpSpPr>
            <p:nvPr/>
          </p:nvGrpSpPr>
          <p:grpSpPr bwMode="auto">
            <a:xfrm>
              <a:off x="1192404" y="608225"/>
              <a:ext cx="1755828" cy="1759616"/>
              <a:chOff x="6379729" y="2488774"/>
              <a:chExt cx="2513016" cy="2513016"/>
            </a:xfrm>
          </p:grpSpPr>
          <p:sp>
            <p:nvSpPr>
              <p:cNvPr id="1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9" name="任意多边形 83"/>
              <p:cNvGrpSpPr>
                <a:grpSpLocks/>
              </p:cNvGrpSpPr>
              <p:nvPr/>
            </p:nvGrpSpPr>
            <p:grpSpPr bwMode="auto">
              <a:xfrm>
                <a:off x="6397313" y="2490687"/>
                <a:ext cx="2505748" cy="2500354"/>
                <a:chOff x="1883664" y="1987296"/>
                <a:chExt cx="1322832" cy="1322832"/>
              </a:xfrm>
            </p:grpSpPr>
            <p:pic>
              <p:nvPicPr>
                <p:cNvPr id="2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09"/>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2" name="TextBox 64"/>
          <p:cNvSpPr txBox="1">
            <a:spLocks noChangeArrowheads="1"/>
          </p:cNvSpPr>
          <p:nvPr/>
        </p:nvSpPr>
        <p:spPr bwMode="auto">
          <a:xfrm>
            <a:off x="875556" y="398"/>
            <a:ext cx="424924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 </a:t>
            </a:r>
            <a:r>
              <a:rPr lang="zh-CN" altLang="en-US" sz="3000" dirty="0" smtClean="0">
                <a:solidFill>
                  <a:schemeClr val="bg1"/>
                </a:solidFill>
                <a:latin typeface="Rockwell" pitchFamily="18" charset="0"/>
                <a:ea typeface="微软雅黑" pitchFamily="34" charset="-122"/>
              </a:rPr>
              <a:t>模板的概念</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0970104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ppt_w</p:attrName>
                                        </p:attrNameLst>
                                      </p:cBhvr>
                                      <p:tavLst>
                                        <p:tav tm="0" fmla="#ppt_w*sin(2.5*pi*$)">
                                          <p:val>
                                            <p:fltVal val="0"/>
                                          </p:val>
                                        </p:tav>
                                        <p:tav tm="100000">
                                          <p:val>
                                            <p:fltVal val="1"/>
                                          </p:val>
                                        </p:tav>
                                      </p:tavLst>
                                    </p:anim>
                                    <p:anim calcmode="lin" valueType="num">
                                      <p:cBhvr>
                                        <p:cTn id="9" dur="1000" fill="hold"/>
                                        <p:tgtEl>
                                          <p:spTgt spid="22"/>
                                        </p:tgtEl>
                                        <p:attrNameLst>
                                          <p:attrName>ppt_h</p:attrName>
                                        </p:attrNameLst>
                                      </p:cBhvr>
                                      <p:tavLst>
                                        <p:tav tm="0">
                                          <p:val>
                                            <p:strVal val="#ppt_h"/>
                                          </p:val>
                                        </p:tav>
                                        <p:tav tm="100000">
                                          <p:val>
                                            <p:strVal val="#ppt_h"/>
                                          </p:val>
                                        </p:tav>
                                      </p:tavLst>
                                    </p:anim>
                                  </p:childTnLst>
                                </p:cTn>
                              </p:par>
                            </p:childTnLst>
                          </p:cTn>
                        </p:par>
                        <p:par>
                          <p:cTn id="10" fill="hold">
                            <p:stCondLst>
                              <p:cond delay="16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5157787"/>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722340" y="508597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dirty="0">
                <a:effectLst>
                  <a:outerShdw blurRad="38100" dist="38100" dir="2700000" algn="tl">
                    <a:srgbClr val="C0C0C0"/>
                  </a:outerShdw>
                </a:effectLst>
              </a:rPr>
              <a:t>函数模板与模板函数</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98452802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1" name="矩形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99" y="66815"/>
            <a:ext cx="5101560"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组合 90"/>
          <p:cNvGrpSpPr>
            <a:grpSpLocks/>
          </p:cNvGrpSpPr>
          <p:nvPr/>
        </p:nvGrpSpPr>
        <p:grpSpPr bwMode="auto">
          <a:xfrm>
            <a:off x="304800" y="165240"/>
            <a:ext cx="466725" cy="468313"/>
            <a:chOff x="1192404" y="608225"/>
            <a:chExt cx="1755828" cy="1759616"/>
          </a:xfrm>
        </p:grpSpPr>
        <p:grpSp>
          <p:nvGrpSpPr>
            <p:cNvPr id="974856"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4859"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486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 name="TextBox 64"/>
          <p:cNvSpPr txBox="1">
            <a:spLocks noChangeArrowheads="1"/>
          </p:cNvSpPr>
          <p:nvPr/>
        </p:nvSpPr>
        <p:spPr bwMode="auto">
          <a:xfrm>
            <a:off x="938213" y="120790"/>
            <a:ext cx="393682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函数模板</a:t>
            </a:r>
          </a:p>
        </p:txBody>
      </p:sp>
      <p:grpSp>
        <p:nvGrpSpPr>
          <p:cNvPr id="27" name="组合 26"/>
          <p:cNvGrpSpPr>
            <a:grpSpLocks/>
          </p:cNvGrpSpPr>
          <p:nvPr/>
        </p:nvGrpSpPr>
        <p:grpSpPr bwMode="auto">
          <a:xfrm>
            <a:off x="10090150" y="40521"/>
            <a:ext cx="2108200" cy="609600"/>
            <a:chOff x="755298" y="2917165"/>
            <a:chExt cx="1584454" cy="447077"/>
          </a:xfrm>
        </p:grpSpPr>
        <p:sp>
          <p:nvSpPr>
            <p:cNvPr id="974891"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29" name="圆角矩形 28"/>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a:solidFill>
                    <a:srgbClr val="FFFFFF"/>
                  </a:solidFill>
                  <a:latin typeface="微软雅黑" pitchFamily="34" charset="-122"/>
                  <a:ea typeface="微软雅黑" pitchFamily="34" charset="-122"/>
                  <a:cs typeface="Arial Unicode MS" pitchFamily="34" charset="-122"/>
                </a:rPr>
                <a:t>简要说明</a:t>
              </a:r>
            </a:p>
          </p:txBody>
        </p:sp>
        <p:sp>
          <p:nvSpPr>
            <p:cNvPr id="974893"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
        <p:nvSpPr>
          <p:cNvPr id="44" name="Text Box 8"/>
          <p:cNvSpPr txBox="1">
            <a:spLocks noChangeArrowheads="1"/>
          </p:cNvSpPr>
          <p:nvPr/>
        </p:nvSpPr>
        <p:spPr bwMode="auto">
          <a:xfrm>
            <a:off x="938213" y="981522"/>
            <a:ext cx="9151937" cy="4741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801" dirty="0">
                <a:solidFill>
                  <a:srgbClr val="FF0000"/>
                </a:solidFill>
                <a:latin typeface="方正姚体" panose="02010601030101010101" pitchFamily="2" charset="-122"/>
                <a:ea typeface="方正姚体" panose="02010601030101010101" pitchFamily="2" charset="-122"/>
              </a:rPr>
              <a:t>template &lt;</a:t>
            </a:r>
            <a:r>
              <a:rPr lang="en-US" altLang="zh-CN" sz="2801" dirty="0">
                <a:solidFill>
                  <a:srgbClr val="FF0000"/>
                </a:solidFill>
              </a:rPr>
              <a:t>class Type…</a:t>
            </a:r>
            <a:r>
              <a:rPr kumimoji="1" lang="en-US" altLang="zh-CN" sz="2801" dirty="0">
                <a:solidFill>
                  <a:srgbClr val="FF0000"/>
                </a:solidFill>
                <a:latin typeface="方正姚体" panose="02010601030101010101" pitchFamily="2" charset="-122"/>
                <a:ea typeface="方正姚体" panose="02010601030101010101" pitchFamily="2" charset="-122"/>
              </a:rPr>
              <a:t>&gt;</a:t>
            </a:r>
          </a:p>
          <a:p>
            <a:pPr eaLnBrk="1" hangingPunct="1"/>
            <a:r>
              <a:rPr kumimoji="1" lang="zh-CN" altLang="en-US" sz="2801" dirty="0">
                <a:solidFill>
                  <a:schemeClr val="tx2"/>
                </a:solidFill>
                <a:latin typeface="方正姚体" panose="02010601030101010101" pitchFamily="2" charset="-122"/>
                <a:ea typeface="方正姚体" panose="02010601030101010101" pitchFamily="2" charset="-122"/>
              </a:rPr>
              <a:t>返回类型   函数名（参数表）</a:t>
            </a:r>
          </a:p>
          <a:p>
            <a:pPr eaLnBrk="1" hangingPunct="1"/>
            <a:r>
              <a:rPr kumimoji="1" lang="en-US" altLang="zh-CN" sz="2801" dirty="0">
                <a:solidFill>
                  <a:schemeClr val="tx2"/>
                </a:solidFill>
                <a:latin typeface="方正姚体" panose="02010601030101010101" pitchFamily="2" charset="-122"/>
                <a:ea typeface="方正姚体" panose="02010601030101010101" pitchFamily="2" charset="-122"/>
              </a:rPr>
              <a:t>{</a:t>
            </a:r>
          </a:p>
          <a:p>
            <a:pPr eaLnBrk="1" hangingPunct="1"/>
            <a:r>
              <a:rPr lang="en-US" altLang="zh-CN" sz="2801" dirty="0"/>
              <a:t>	</a:t>
            </a:r>
            <a:r>
              <a:rPr lang="zh-CN" altLang="en-US" sz="2801" dirty="0"/>
              <a:t>使用</a:t>
            </a:r>
            <a:r>
              <a:rPr lang="en-US" altLang="zh-CN" sz="2801" dirty="0"/>
              <a:t>Type</a:t>
            </a:r>
            <a:r>
              <a:rPr lang="zh-CN" altLang="en-US" sz="2801" dirty="0"/>
              <a:t>的函数体</a:t>
            </a:r>
            <a:endParaRPr kumimoji="1" lang="zh-CN" altLang="en-US" sz="2801" dirty="0">
              <a:solidFill>
                <a:schemeClr val="tx2"/>
              </a:solidFill>
              <a:latin typeface="方正姚体" panose="02010601030101010101" pitchFamily="2" charset="-122"/>
              <a:ea typeface="方正姚体" panose="02010601030101010101" pitchFamily="2" charset="-122"/>
            </a:endParaRPr>
          </a:p>
          <a:p>
            <a:pPr eaLnBrk="1" hangingPunct="1"/>
            <a:r>
              <a:rPr kumimoji="1" lang="en-US" altLang="zh-CN" sz="2801" dirty="0">
                <a:solidFill>
                  <a:schemeClr val="tx2"/>
                </a:solidFill>
                <a:latin typeface="方正姚体" panose="02010601030101010101" pitchFamily="2" charset="-122"/>
                <a:ea typeface="方正姚体" panose="02010601030101010101" pitchFamily="2" charset="-122"/>
              </a:rPr>
              <a:t>}</a:t>
            </a:r>
          </a:p>
          <a:p>
            <a:pPr eaLnBrk="1" hangingPunct="1"/>
            <a:r>
              <a:rPr kumimoji="1" lang="zh-CN" altLang="en-US" sz="2801" dirty="0">
                <a:latin typeface="方正姚体" panose="02010601030101010101" pitchFamily="2" charset="-122"/>
                <a:ea typeface="方正姚体" panose="02010601030101010101" pitchFamily="2" charset="-122"/>
              </a:rPr>
              <a:t>或者</a:t>
            </a:r>
          </a:p>
          <a:p>
            <a:pPr eaLnBrk="1" hangingPunct="1"/>
            <a:r>
              <a:rPr kumimoji="1" lang="en-US" altLang="zh-CN" sz="2801" dirty="0">
                <a:solidFill>
                  <a:schemeClr val="tx2"/>
                </a:solidFill>
                <a:latin typeface="方正姚体" panose="02010601030101010101" pitchFamily="2" charset="-122"/>
                <a:ea typeface="方正姚体" panose="02010601030101010101" pitchFamily="2" charset="-122"/>
              </a:rPr>
              <a:t>template&lt;</a:t>
            </a:r>
            <a:r>
              <a:rPr kumimoji="1" lang="en-US" altLang="zh-CN" sz="2801" dirty="0" err="1">
                <a:solidFill>
                  <a:schemeClr val="tx2"/>
                </a:solidFill>
                <a:latin typeface="方正姚体" panose="02010601030101010101" pitchFamily="2" charset="-122"/>
                <a:ea typeface="方正姚体" panose="02010601030101010101" pitchFamily="2" charset="-122"/>
              </a:rPr>
              <a:t>typename</a:t>
            </a:r>
            <a:r>
              <a:rPr kumimoji="1" lang="en-US" altLang="zh-CN" sz="2801" dirty="0">
                <a:solidFill>
                  <a:schemeClr val="tx2"/>
                </a:solidFill>
                <a:latin typeface="方正姚体" panose="02010601030101010101" pitchFamily="2" charset="-122"/>
                <a:ea typeface="方正姚体" panose="02010601030101010101" pitchFamily="2" charset="-122"/>
              </a:rPr>
              <a:t> </a:t>
            </a:r>
            <a:r>
              <a:rPr kumimoji="1" lang="zh-CN" altLang="en-US" sz="2801" dirty="0">
                <a:solidFill>
                  <a:schemeClr val="tx2"/>
                </a:solidFill>
                <a:latin typeface="方正姚体" panose="02010601030101010101" pitchFamily="2" charset="-122"/>
                <a:ea typeface="方正姚体" panose="02010601030101010101" pitchFamily="2" charset="-122"/>
              </a:rPr>
              <a:t>类型参数</a:t>
            </a:r>
            <a:r>
              <a:rPr kumimoji="1" lang="en-US" altLang="zh-CN" sz="2801" dirty="0">
                <a:solidFill>
                  <a:schemeClr val="tx2"/>
                </a:solidFill>
                <a:latin typeface="方正姚体" panose="02010601030101010101" pitchFamily="2" charset="-122"/>
                <a:ea typeface="方正姚体" panose="02010601030101010101" pitchFamily="2" charset="-122"/>
              </a:rPr>
              <a:t>&gt;</a:t>
            </a:r>
          </a:p>
          <a:p>
            <a:pPr eaLnBrk="1" hangingPunct="1"/>
            <a:r>
              <a:rPr kumimoji="1" lang="zh-CN" altLang="en-US" sz="2801" dirty="0">
                <a:solidFill>
                  <a:schemeClr val="tx2"/>
                </a:solidFill>
                <a:latin typeface="方正姚体" panose="02010601030101010101" pitchFamily="2" charset="-122"/>
                <a:ea typeface="方正姚体" panose="02010601030101010101" pitchFamily="2" charset="-122"/>
              </a:rPr>
              <a:t>返回类型   函数名（模板型参表）</a:t>
            </a:r>
          </a:p>
          <a:p>
            <a:pPr eaLnBrk="1" hangingPunct="1"/>
            <a:r>
              <a:rPr kumimoji="1" lang="zh-CN" altLang="en-US" sz="2801" dirty="0">
                <a:solidFill>
                  <a:schemeClr val="tx2"/>
                </a:solidFill>
                <a:latin typeface="方正姚体" panose="02010601030101010101" pitchFamily="2" charset="-122"/>
                <a:ea typeface="方正姚体" panose="02010601030101010101" pitchFamily="2" charset="-122"/>
              </a:rPr>
              <a:t> </a:t>
            </a:r>
            <a:r>
              <a:rPr kumimoji="1" lang="en-US" altLang="zh-CN" sz="2801" dirty="0">
                <a:solidFill>
                  <a:schemeClr val="tx2"/>
                </a:solidFill>
                <a:latin typeface="方正姚体" panose="02010601030101010101" pitchFamily="2" charset="-122"/>
                <a:ea typeface="方正姚体" panose="02010601030101010101" pitchFamily="2" charset="-122"/>
              </a:rPr>
              <a:t>{</a:t>
            </a:r>
          </a:p>
          <a:p>
            <a:pPr eaLnBrk="1" hangingPunct="1"/>
            <a:r>
              <a:rPr kumimoji="1" lang="en-US" altLang="zh-CN" sz="2801" dirty="0">
                <a:solidFill>
                  <a:schemeClr val="tx2"/>
                </a:solidFill>
                <a:latin typeface="方正姚体" panose="02010601030101010101" pitchFamily="2" charset="-122"/>
                <a:ea typeface="方正姚体" panose="02010601030101010101" pitchFamily="2" charset="-122"/>
              </a:rPr>
              <a:t>     </a:t>
            </a:r>
            <a:r>
              <a:rPr kumimoji="1" lang="zh-CN" altLang="en-US" sz="2801" dirty="0">
                <a:solidFill>
                  <a:schemeClr val="tx2"/>
                </a:solidFill>
                <a:latin typeface="方正姚体" panose="02010601030101010101" pitchFamily="2" charset="-122"/>
                <a:ea typeface="方正姚体" panose="02010601030101010101" pitchFamily="2" charset="-122"/>
              </a:rPr>
              <a:t>函数体</a:t>
            </a:r>
          </a:p>
          <a:p>
            <a:pPr eaLnBrk="1" hangingPunct="1"/>
            <a:r>
              <a:rPr kumimoji="1" lang="zh-CN" altLang="en-US" sz="2801" dirty="0">
                <a:solidFill>
                  <a:schemeClr val="tx2"/>
                </a:solidFill>
                <a:latin typeface="方正姚体" panose="02010601030101010101" pitchFamily="2" charset="-122"/>
                <a:ea typeface="方正姚体" panose="02010601030101010101" pitchFamily="2" charset="-122"/>
              </a:rPr>
              <a:t> </a:t>
            </a:r>
            <a:r>
              <a:rPr kumimoji="1" lang="en-US" altLang="zh-CN" sz="2801" dirty="0">
                <a:solidFill>
                  <a:schemeClr val="tx2"/>
                </a:solidFill>
                <a:latin typeface="方正姚体" panose="02010601030101010101" pitchFamily="2" charset="-122"/>
                <a:ea typeface="方正姚体" panose="02010601030101010101" pitchFamily="2" charset="-122"/>
              </a:rPr>
              <a:t>}</a:t>
            </a:r>
          </a:p>
        </p:txBody>
      </p:sp>
    </p:spTree>
    <p:extLst>
      <p:ext uri="{BB962C8B-B14F-4D97-AF65-F5344CB8AC3E}">
        <p14:creationId xmlns:p14="http://schemas.microsoft.com/office/powerpoint/2010/main" val="226727959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anim calcmode="lin" valueType="num">
                                      <p:cBhvr>
                                        <p:cTn id="11" dur="1000" fill="hold"/>
                                        <p:tgtEl>
                                          <p:spTgt spid="44">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44">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44">
                                            <p:txEl>
                                              <p:pRg st="0" end="0"/>
                                            </p:txEl>
                                          </p:spTgt>
                                        </p:tgtEl>
                                      </p:cBhvr>
                                    </p:animEffect>
                                  </p:childTnLst>
                                </p:cTn>
                              </p:par>
                            </p:childTnLst>
                          </p:cTn>
                        </p:par>
                        <p:par>
                          <p:cTn id="14" fill="hold">
                            <p:stCondLst>
                              <p:cond delay="1500"/>
                            </p:stCondLst>
                            <p:childTnLst>
                              <p:par>
                                <p:cTn id="15" presetID="55" presetClass="entr" presetSubtype="0" fill="hold" nodeType="afterEffect">
                                  <p:stCondLst>
                                    <p:cond delay="0"/>
                                  </p:stCondLst>
                                  <p:childTnLst>
                                    <p:set>
                                      <p:cBhvr>
                                        <p:cTn id="16" dur="1" fill="hold">
                                          <p:stCondLst>
                                            <p:cond delay="0"/>
                                          </p:stCondLst>
                                        </p:cTn>
                                        <p:tgtEl>
                                          <p:spTgt spid="44">
                                            <p:txEl>
                                              <p:pRg st="1" end="1"/>
                                            </p:txEl>
                                          </p:spTgt>
                                        </p:tgtEl>
                                        <p:attrNameLst>
                                          <p:attrName>style.visibility</p:attrName>
                                        </p:attrNameLst>
                                      </p:cBhvr>
                                      <p:to>
                                        <p:strVal val="visible"/>
                                      </p:to>
                                    </p:set>
                                    <p:anim calcmode="lin" valueType="num">
                                      <p:cBhvr>
                                        <p:cTn id="17" dur="1000" fill="hold"/>
                                        <p:tgtEl>
                                          <p:spTgt spid="44">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44">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44">
                                            <p:txEl>
                                              <p:pRg st="1" end="1"/>
                                            </p:txEl>
                                          </p:spTgt>
                                        </p:tgtEl>
                                      </p:cBhvr>
                                    </p:animEffect>
                                  </p:childTnLst>
                                </p:cTn>
                              </p:par>
                            </p:childTnLst>
                          </p:cTn>
                        </p:par>
                        <p:par>
                          <p:cTn id="20" fill="hold">
                            <p:stCondLst>
                              <p:cond delay="2500"/>
                            </p:stCondLst>
                            <p:childTnLst>
                              <p:par>
                                <p:cTn id="21" presetID="55" presetClass="entr" presetSubtype="0" fill="hold" nodeType="afterEffect">
                                  <p:stCondLst>
                                    <p:cond delay="0"/>
                                  </p:stCondLst>
                                  <p:childTnLst>
                                    <p:set>
                                      <p:cBhvr>
                                        <p:cTn id="22" dur="1" fill="hold">
                                          <p:stCondLst>
                                            <p:cond delay="0"/>
                                          </p:stCondLst>
                                        </p:cTn>
                                        <p:tgtEl>
                                          <p:spTgt spid="44">
                                            <p:txEl>
                                              <p:pRg st="2" end="2"/>
                                            </p:txEl>
                                          </p:spTgt>
                                        </p:tgtEl>
                                        <p:attrNameLst>
                                          <p:attrName>style.visibility</p:attrName>
                                        </p:attrNameLst>
                                      </p:cBhvr>
                                      <p:to>
                                        <p:strVal val="visible"/>
                                      </p:to>
                                    </p:set>
                                    <p:anim calcmode="lin" valueType="num">
                                      <p:cBhvr>
                                        <p:cTn id="23" dur="1000" fill="hold"/>
                                        <p:tgtEl>
                                          <p:spTgt spid="44">
                                            <p:txEl>
                                              <p:pRg st="2" end="2"/>
                                            </p:txEl>
                                          </p:spTgt>
                                        </p:tgtEl>
                                        <p:attrNameLst>
                                          <p:attrName>ppt_w</p:attrName>
                                        </p:attrNameLst>
                                      </p:cBhvr>
                                      <p:tavLst>
                                        <p:tav tm="0">
                                          <p:val>
                                            <p:strVal val="#ppt_w*0.70"/>
                                          </p:val>
                                        </p:tav>
                                        <p:tav tm="100000">
                                          <p:val>
                                            <p:strVal val="#ppt_w"/>
                                          </p:val>
                                        </p:tav>
                                      </p:tavLst>
                                    </p:anim>
                                    <p:anim calcmode="lin" valueType="num">
                                      <p:cBhvr>
                                        <p:cTn id="24" dur="1000" fill="hold"/>
                                        <p:tgtEl>
                                          <p:spTgt spid="44">
                                            <p:txEl>
                                              <p:pRg st="2" end="2"/>
                                            </p:txEl>
                                          </p:spTgt>
                                        </p:tgtEl>
                                        <p:attrNameLst>
                                          <p:attrName>ppt_h</p:attrName>
                                        </p:attrNameLst>
                                      </p:cBhvr>
                                      <p:tavLst>
                                        <p:tav tm="0">
                                          <p:val>
                                            <p:strVal val="#ppt_h"/>
                                          </p:val>
                                        </p:tav>
                                        <p:tav tm="100000">
                                          <p:val>
                                            <p:strVal val="#ppt_h"/>
                                          </p:val>
                                        </p:tav>
                                      </p:tavLst>
                                    </p:anim>
                                    <p:animEffect transition="in" filter="fade">
                                      <p:cBhvr>
                                        <p:cTn id="25" dur="1000"/>
                                        <p:tgtEl>
                                          <p:spTgt spid="44">
                                            <p:txEl>
                                              <p:pRg st="2" end="2"/>
                                            </p:txEl>
                                          </p:spTgt>
                                        </p:tgtEl>
                                      </p:cBhvr>
                                    </p:animEffect>
                                  </p:childTnLst>
                                </p:cTn>
                              </p:par>
                            </p:childTnLst>
                          </p:cTn>
                        </p:par>
                        <p:par>
                          <p:cTn id="26" fill="hold">
                            <p:stCondLst>
                              <p:cond delay="3500"/>
                            </p:stCondLst>
                            <p:childTnLst>
                              <p:par>
                                <p:cTn id="27" presetID="55" presetClass="entr" presetSubtype="0" fill="hold" nodeType="afterEffect">
                                  <p:stCondLst>
                                    <p:cond delay="0"/>
                                  </p:stCondLst>
                                  <p:childTnLst>
                                    <p:set>
                                      <p:cBhvr>
                                        <p:cTn id="28" dur="1" fill="hold">
                                          <p:stCondLst>
                                            <p:cond delay="0"/>
                                          </p:stCondLst>
                                        </p:cTn>
                                        <p:tgtEl>
                                          <p:spTgt spid="44">
                                            <p:txEl>
                                              <p:pRg st="3" end="3"/>
                                            </p:txEl>
                                          </p:spTgt>
                                        </p:tgtEl>
                                        <p:attrNameLst>
                                          <p:attrName>style.visibility</p:attrName>
                                        </p:attrNameLst>
                                      </p:cBhvr>
                                      <p:to>
                                        <p:strVal val="visible"/>
                                      </p:to>
                                    </p:set>
                                    <p:anim calcmode="lin" valueType="num">
                                      <p:cBhvr>
                                        <p:cTn id="29" dur="1000" fill="hold"/>
                                        <p:tgtEl>
                                          <p:spTgt spid="44">
                                            <p:txEl>
                                              <p:pRg st="3" end="3"/>
                                            </p:txEl>
                                          </p:spTgt>
                                        </p:tgtEl>
                                        <p:attrNameLst>
                                          <p:attrName>ppt_w</p:attrName>
                                        </p:attrNameLst>
                                      </p:cBhvr>
                                      <p:tavLst>
                                        <p:tav tm="0">
                                          <p:val>
                                            <p:strVal val="#ppt_w*0.70"/>
                                          </p:val>
                                        </p:tav>
                                        <p:tav tm="100000">
                                          <p:val>
                                            <p:strVal val="#ppt_w"/>
                                          </p:val>
                                        </p:tav>
                                      </p:tavLst>
                                    </p:anim>
                                    <p:anim calcmode="lin" valueType="num">
                                      <p:cBhvr>
                                        <p:cTn id="30" dur="1000" fill="hold"/>
                                        <p:tgtEl>
                                          <p:spTgt spid="44">
                                            <p:txEl>
                                              <p:pRg st="3" end="3"/>
                                            </p:txEl>
                                          </p:spTgt>
                                        </p:tgtEl>
                                        <p:attrNameLst>
                                          <p:attrName>ppt_h</p:attrName>
                                        </p:attrNameLst>
                                      </p:cBhvr>
                                      <p:tavLst>
                                        <p:tav tm="0">
                                          <p:val>
                                            <p:strVal val="#ppt_h"/>
                                          </p:val>
                                        </p:tav>
                                        <p:tav tm="100000">
                                          <p:val>
                                            <p:strVal val="#ppt_h"/>
                                          </p:val>
                                        </p:tav>
                                      </p:tavLst>
                                    </p:anim>
                                    <p:animEffect transition="in" filter="fade">
                                      <p:cBhvr>
                                        <p:cTn id="31" dur="1000"/>
                                        <p:tgtEl>
                                          <p:spTgt spid="44">
                                            <p:txEl>
                                              <p:pRg st="3" end="3"/>
                                            </p:txEl>
                                          </p:spTgt>
                                        </p:tgtEl>
                                      </p:cBhvr>
                                    </p:animEffect>
                                  </p:childTnLst>
                                </p:cTn>
                              </p:par>
                            </p:childTnLst>
                          </p:cTn>
                        </p:par>
                        <p:par>
                          <p:cTn id="32" fill="hold">
                            <p:stCondLst>
                              <p:cond delay="4500"/>
                            </p:stCondLst>
                            <p:childTnLst>
                              <p:par>
                                <p:cTn id="33" presetID="55" presetClass="entr" presetSubtype="0" fill="hold" nodeType="afterEffect">
                                  <p:stCondLst>
                                    <p:cond delay="0"/>
                                  </p:stCondLst>
                                  <p:childTnLst>
                                    <p:set>
                                      <p:cBhvr>
                                        <p:cTn id="34" dur="1" fill="hold">
                                          <p:stCondLst>
                                            <p:cond delay="0"/>
                                          </p:stCondLst>
                                        </p:cTn>
                                        <p:tgtEl>
                                          <p:spTgt spid="44">
                                            <p:txEl>
                                              <p:pRg st="4" end="4"/>
                                            </p:txEl>
                                          </p:spTgt>
                                        </p:tgtEl>
                                        <p:attrNameLst>
                                          <p:attrName>style.visibility</p:attrName>
                                        </p:attrNameLst>
                                      </p:cBhvr>
                                      <p:to>
                                        <p:strVal val="visible"/>
                                      </p:to>
                                    </p:set>
                                    <p:anim calcmode="lin" valueType="num">
                                      <p:cBhvr>
                                        <p:cTn id="35" dur="1000" fill="hold"/>
                                        <p:tgtEl>
                                          <p:spTgt spid="44">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4">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4">
                                            <p:txEl>
                                              <p:pRg st="4" end="4"/>
                                            </p:txEl>
                                          </p:spTgt>
                                        </p:tgtEl>
                                      </p:cBhvr>
                                    </p:animEffect>
                                  </p:childTnLst>
                                </p:cTn>
                              </p:par>
                            </p:childTnLst>
                          </p:cTn>
                        </p:par>
                        <p:par>
                          <p:cTn id="38" fill="hold">
                            <p:stCondLst>
                              <p:cond delay="5500"/>
                            </p:stCondLst>
                            <p:childTnLst>
                              <p:par>
                                <p:cTn id="39" presetID="55" presetClass="entr" presetSubtype="0" fill="hold" nodeType="afterEffect">
                                  <p:stCondLst>
                                    <p:cond delay="0"/>
                                  </p:stCondLst>
                                  <p:childTnLst>
                                    <p:set>
                                      <p:cBhvr>
                                        <p:cTn id="40" dur="1" fill="hold">
                                          <p:stCondLst>
                                            <p:cond delay="0"/>
                                          </p:stCondLst>
                                        </p:cTn>
                                        <p:tgtEl>
                                          <p:spTgt spid="44">
                                            <p:txEl>
                                              <p:pRg st="5" end="5"/>
                                            </p:txEl>
                                          </p:spTgt>
                                        </p:tgtEl>
                                        <p:attrNameLst>
                                          <p:attrName>style.visibility</p:attrName>
                                        </p:attrNameLst>
                                      </p:cBhvr>
                                      <p:to>
                                        <p:strVal val="visible"/>
                                      </p:to>
                                    </p:set>
                                    <p:anim calcmode="lin" valueType="num">
                                      <p:cBhvr>
                                        <p:cTn id="41" dur="1000" fill="hold"/>
                                        <p:tgtEl>
                                          <p:spTgt spid="44">
                                            <p:txEl>
                                              <p:pRg st="5" end="5"/>
                                            </p:txEl>
                                          </p:spTgt>
                                        </p:tgtEl>
                                        <p:attrNameLst>
                                          <p:attrName>ppt_w</p:attrName>
                                        </p:attrNameLst>
                                      </p:cBhvr>
                                      <p:tavLst>
                                        <p:tav tm="0">
                                          <p:val>
                                            <p:strVal val="#ppt_w*0.70"/>
                                          </p:val>
                                        </p:tav>
                                        <p:tav tm="100000">
                                          <p:val>
                                            <p:strVal val="#ppt_w"/>
                                          </p:val>
                                        </p:tav>
                                      </p:tavLst>
                                    </p:anim>
                                    <p:anim calcmode="lin" valueType="num">
                                      <p:cBhvr>
                                        <p:cTn id="42" dur="1000" fill="hold"/>
                                        <p:tgtEl>
                                          <p:spTgt spid="44">
                                            <p:txEl>
                                              <p:pRg st="5" end="5"/>
                                            </p:txEl>
                                          </p:spTgt>
                                        </p:tgtEl>
                                        <p:attrNameLst>
                                          <p:attrName>ppt_h</p:attrName>
                                        </p:attrNameLst>
                                      </p:cBhvr>
                                      <p:tavLst>
                                        <p:tav tm="0">
                                          <p:val>
                                            <p:strVal val="#ppt_h"/>
                                          </p:val>
                                        </p:tav>
                                        <p:tav tm="100000">
                                          <p:val>
                                            <p:strVal val="#ppt_h"/>
                                          </p:val>
                                        </p:tav>
                                      </p:tavLst>
                                    </p:anim>
                                    <p:animEffect transition="in" filter="fade">
                                      <p:cBhvr>
                                        <p:cTn id="43" dur="1000"/>
                                        <p:tgtEl>
                                          <p:spTgt spid="44">
                                            <p:txEl>
                                              <p:pRg st="5" end="5"/>
                                            </p:txEl>
                                          </p:spTgt>
                                        </p:tgtEl>
                                      </p:cBhvr>
                                    </p:animEffect>
                                  </p:childTnLst>
                                </p:cTn>
                              </p:par>
                            </p:childTnLst>
                          </p:cTn>
                        </p:par>
                        <p:par>
                          <p:cTn id="44" fill="hold">
                            <p:stCondLst>
                              <p:cond delay="6500"/>
                            </p:stCondLst>
                            <p:childTnLst>
                              <p:par>
                                <p:cTn id="45" presetID="55" presetClass="entr" presetSubtype="0" fill="hold" nodeType="afterEffect">
                                  <p:stCondLst>
                                    <p:cond delay="0"/>
                                  </p:stCondLst>
                                  <p:childTnLst>
                                    <p:set>
                                      <p:cBhvr>
                                        <p:cTn id="46" dur="1" fill="hold">
                                          <p:stCondLst>
                                            <p:cond delay="0"/>
                                          </p:stCondLst>
                                        </p:cTn>
                                        <p:tgtEl>
                                          <p:spTgt spid="44">
                                            <p:txEl>
                                              <p:pRg st="6" end="6"/>
                                            </p:txEl>
                                          </p:spTgt>
                                        </p:tgtEl>
                                        <p:attrNameLst>
                                          <p:attrName>style.visibility</p:attrName>
                                        </p:attrNameLst>
                                      </p:cBhvr>
                                      <p:to>
                                        <p:strVal val="visible"/>
                                      </p:to>
                                    </p:set>
                                    <p:anim calcmode="lin" valueType="num">
                                      <p:cBhvr>
                                        <p:cTn id="47" dur="1000" fill="hold"/>
                                        <p:tgtEl>
                                          <p:spTgt spid="44">
                                            <p:txEl>
                                              <p:pRg st="6" end="6"/>
                                            </p:txEl>
                                          </p:spTgt>
                                        </p:tgtEl>
                                        <p:attrNameLst>
                                          <p:attrName>ppt_w</p:attrName>
                                        </p:attrNameLst>
                                      </p:cBhvr>
                                      <p:tavLst>
                                        <p:tav tm="0">
                                          <p:val>
                                            <p:strVal val="#ppt_w*0.70"/>
                                          </p:val>
                                        </p:tav>
                                        <p:tav tm="100000">
                                          <p:val>
                                            <p:strVal val="#ppt_w"/>
                                          </p:val>
                                        </p:tav>
                                      </p:tavLst>
                                    </p:anim>
                                    <p:anim calcmode="lin" valueType="num">
                                      <p:cBhvr>
                                        <p:cTn id="48" dur="1000" fill="hold"/>
                                        <p:tgtEl>
                                          <p:spTgt spid="44">
                                            <p:txEl>
                                              <p:pRg st="6" end="6"/>
                                            </p:txEl>
                                          </p:spTgt>
                                        </p:tgtEl>
                                        <p:attrNameLst>
                                          <p:attrName>ppt_h</p:attrName>
                                        </p:attrNameLst>
                                      </p:cBhvr>
                                      <p:tavLst>
                                        <p:tav tm="0">
                                          <p:val>
                                            <p:strVal val="#ppt_h"/>
                                          </p:val>
                                        </p:tav>
                                        <p:tav tm="100000">
                                          <p:val>
                                            <p:strVal val="#ppt_h"/>
                                          </p:val>
                                        </p:tav>
                                      </p:tavLst>
                                    </p:anim>
                                    <p:animEffect transition="in" filter="fade">
                                      <p:cBhvr>
                                        <p:cTn id="49" dur="1000"/>
                                        <p:tgtEl>
                                          <p:spTgt spid="44">
                                            <p:txEl>
                                              <p:pRg st="6" end="6"/>
                                            </p:txEl>
                                          </p:spTgt>
                                        </p:tgtEl>
                                      </p:cBhvr>
                                    </p:animEffect>
                                  </p:childTnLst>
                                </p:cTn>
                              </p:par>
                            </p:childTnLst>
                          </p:cTn>
                        </p:par>
                        <p:par>
                          <p:cTn id="50" fill="hold">
                            <p:stCondLst>
                              <p:cond delay="7500"/>
                            </p:stCondLst>
                            <p:childTnLst>
                              <p:par>
                                <p:cTn id="51" presetID="55" presetClass="entr" presetSubtype="0" fill="hold" nodeType="afterEffect">
                                  <p:stCondLst>
                                    <p:cond delay="0"/>
                                  </p:stCondLst>
                                  <p:childTnLst>
                                    <p:set>
                                      <p:cBhvr>
                                        <p:cTn id="52" dur="1" fill="hold">
                                          <p:stCondLst>
                                            <p:cond delay="0"/>
                                          </p:stCondLst>
                                        </p:cTn>
                                        <p:tgtEl>
                                          <p:spTgt spid="44">
                                            <p:txEl>
                                              <p:pRg st="7" end="7"/>
                                            </p:txEl>
                                          </p:spTgt>
                                        </p:tgtEl>
                                        <p:attrNameLst>
                                          <p:attrName>style.visibility</p:attrName>
                                        </p:attrNameLst>
                                      </p:cBhvr>
                                      <p:to>
                                        <p:strVal val="visible"/>
                                      </p:to>
                                    </p:set>
                                    <p:anim calcmode="lin" valueType="num">
                                      <p:cBhvr>
                                        <p:cTn id="53" dur="1000" fill="hold"/>
                                        <p:tgtEl>
                                          <p:spTgt spid="44">
                                            <p:txEl>
                                              <p:pRg st="7" end="7"/>
                                            </p:txEl>
                                          </p:spTgt>
                                        </p:tgtEl>
                                        <p:attrNameLst>
                                          <p:attrName>ppt_w</p:attrName>
                                        </p:attrNameLst>
                                      </p:cBhvr>
                                      <p:tavLst>
                                        <p:tav tm="0">
                                          <p:val>
                                            <p:strVal val="#ppt_w*0.70"/>
                                          </p:val>
                                        </p:tav>
                                        <p:tav tm="100000">
                                          <p:val>
                                            <p:strVal val="#ppt_w"/>
                                          </p:val>
                                        </p:tav>
                                      </p:tavLst>
                                    </p:anim>
                                    <p:anim calcmode="lin" valueType="num">
                                      <p:cBhvr>
                                        <p:cTn id="54" dur="1000" fill="hold"/>
                                        <p:tgtEl>
                                          <p:spTgt spid="44">
                                            <p:txEl>
                                              <p:pRg st="7" end="7"/>
                                            </p:txEl>
                                          </p:spTgt>
                                        </p:tgtEl>
                                        <p:attrNameLst>
                                          <p:attrName>ppt_h</p:attrName>
                                        </p:attrNameLst>
                                      </p:cBhvr>
                                      <p:tavLst>
                                        <p:tav tm="0">
                                          <p:val>
                                            <p:strVal val="#ppt_h"/>
                                          </p:val>
                                        </p:tav>
                                        <p:tav tm="100000">
                                          <p:val>
                                            <p:strVal val="#ppt_h"/>
                                          </p:val>
                                        </p:tav>
                                      </p:tavLst>
                                    </p:anim>
                                    <p:animEffect transition="in" filter="fade">
                                      <p:cBhvr>
                                        <p:cTn id="55" dur="1000"/>
                                        <p:tgtEl>
                                          <p:spTgt spid="44">
                                            <p:txEl>
                                              <p:pRg st="7" end="7"/>
                                            </p:txEl>
                                          </p:spTgt>
                                        </p:tgtEl>
                                      </p:cBhvr>
                                    </p:animEffect>
                                  </p:childTnLst>
                                </p:cTn>
                              </p:par>
                            </p:childTnLst>
                          </p:cTn>
                        </p:par>
                        <p:par>
                          <p:cTn id="56" fill="hold">
                            <p:stCondLst>
                              <p:cond delay="8500"/>
                            </p:stCondLst>
                            <p:childTnLst>
                              <p:par>
                                <p:cTn id="57" presetID="55" presetClass="entr" presetSubtype="0" fill="hold" nodeType="afterEffect">
                                  <p:stCondLst>
                                    <p:cond delay="0"/>
                                  </p:stCondLst>
                                  <p:childTnLst>
                                    <p:set>
                                      <p:cBhvr>
                                        <p:cTn id="58" dur="1" fill="hold">
                                          <p:stCondLst>
                                            <p:cond delay="0"/>
                                          </p:stCondLst>
                                        </p:cTn>
                                        <p:tgtEl>
                                          <p:spTgt spid="44">
                                            <p:txEl>
                                              <p:pRg st="8" end="8"/>
                                            </p:txEl>
                                          </p:spTgt>
                                        </p:tgtEl>
                                        <p:attrNameLst>
                                          <p:attrName>style.visibility</p:attrName>
                                        </p:attrNameLst>
                                      </p:cBhvr>
                                      <p:to>
                                        <p:strVal val="visible"/>
                                      </p:to>
                                    </p:set>
                                    <p:anim calcmode="lin" valueType="num">
                                      <p:cBhvr>
                                        <p:cTn id="59" dur="1000" fill="hold"/>
                                        <p:tgtEl>
                                          <p:spTgt spid="44">
                                            <p:txEl>
                                              <p:pRg st="8" end="8"/>
                                            </p:txEl>
                                          </p:spTgt>
                                        </p:tgtEl>
                                        <p:attrNameLst>
                                          <p:attrName>ppt_w</p:attrName>
                                        </p:attrNameLst>
                                      </p:cBhvr>
                                      <p:tavLst>
                                        <p:tav tm="0">
                                          <p:val>
                                            <p:strVal val="#ppt_w*0.70"/>
                                          </p:val>
                                        </p:tav>
                                        <p:tav tm="100000">
                                          <p:val>
                                            <p:strVal val="#ppt_w"/>
                                          </p:val>
                                        </p:tav>
                                      </p:tavLst>
                                    </p:anim>
                                    <p:anim calcmode="lin" valueType="num">
                                      <p:cBhvr>
                                        <p:cTn id="60" dur="1000" fill="hold"/>
                                        <p:tgtEl>
                                          <p:spTgt spid="44">
                                            <p:txEl>
                                              <p:pRg st="8" end="8"/>
                                            </p:txEl>
                                          </p:spTgt>
                                        </p:tgtEl>
                                        <p:attrNameLst>
                                          <p:attrName>ppt_h</p:attrName>
                                        </p:attrNameLst>
                                      </p:cBhvr>
                                      <p:tavLst>
                                        <p:tav tm="0">
                                          <p:val>
                                            <p:strVal val="#ppt_h"/>
                                          </p:val>
                                        </p:tav>
                                        <p:tav tm="100000">
                                          <p:val>
                                            <p:strVal val="#ppt_h"/>
                                          </p:val>
                                        </p:tav>
                                      </p:tavLst>
                                    </p:anim>
                                    <p:animEffect transition="in" filter="fade">
                                      <p:cBhvr>
                                        <p:cTn id="61" dur="1000"/>
                                        <p:tgtEl>
                                          <p:spTgt spid="44">
                                            <p:txEl>
                                              <p:pRg st="8" end="8"/>
                                            </p:txEl>
                                          </p:spTgt>
                                        </p:tgtEl>
                                      </p:cBhvr>
                                    </p:animEffect>
                                  </p:childTnLst>
                                </p:cTn>
                              </p:par>
                            </p:childTnLst>
                          </p:cTn>
                        </p:par>
                        <p:par>
                          <p:cTn id="62" fill="hold">
                            <p:stCondLst>
                              <p:cond delay="9500"/>
                            </p:stCondLst>
                            <p:childTnLst>
                              <p:par>
                                <p:cTn id="63" presetID="55" presetClass="entr" presetSubtype="0" fill="hold" nodeType="afterEffect">
                                  <p:stCondLst>
                                    <p:cond delay="0"/>
                                  </p:stCondLst>
                                  <p:childTnLst>
                                    <p:set>
                                      <p:cBhvr>
                                        <p:cTn id="64" dur="1" fill="hold">
                                          <p:stCondLst>
                                            <p:cond delay="0"/>
                                          </p:stCondLst>
                                        </p:cTn>
                                        <p:tgtEl>
                                          <p:spTgt spid="44">
                                            <p:txEl>
                                              <p:pRg st="9" end="9"/>
                                            </p:txEl>
                                          </p:spTgt>
                                        </p:tgtEl>
                                        <p:attrNameLst>
                                          <p:attrName>style.visibility</p:attrName>
                                        </p:attrNameLst>
                                      </p:cBhvr>
                                      <p:to>
                                        <p:strVal val="visible"/>
                                      </p:to>
                                    </p:set>
                                    <p:anim calcmode="lin" valueType="num">
                                      <p:cBhvr>
                                        <p:cTn id="65" dur="1000" fill="hold"/>
                                        <p:tgtEl>
                                          <p:spTgt spid="44">
                                            <p:txEl>
                                              <p:pRg st="9" end="9"/>
                                            </p:txEl>
                                          </p:spTgt>
                                        </p:tgtEl>
                                        <p:attrNameLst>
                                          <p:attrName>ppt_w</p:attrName>
                                        </p:attrNameLst>
                                      </p:cBhvr>
                                      <p:tavLst>
                                        <p:tav tm="0">
                                          <p:val>
                                            <p:strVal val="#ppt_w*0.70"/>
                                          </p:val>
                                        </p:tav>
                                        <p:tav tm="100000">
                                          <p:val>
                                            <p:strVal val="#ppt_w"/>
                                          </p:val>
                                        </p:tav>
                                      </p:tavLst>
                                    </p:anim>
                                    <p:anim calcmode="lin" valueType="num">
                                      <p:cBhvr>
                                        <p:cTn id="66" dur="1000" fill="hold"/>
                                        <p:tgtEl>
                                          <p:spTgt spid="44">
                                            <p:txEl>
                                              <p:pRg st="9" end="9"/>
                                            </p:txEl>
                                          </p:spTgt>
                                        </p:tgtEl>
                                        <p:attrNameLst>
                                          <p:attrName>ppt_h</p:attrName>
                                        </p:attrNameLst>
                                      </p:cBhvr>
                                      <p:tavLst>
                                        <p:tav tm="0">
                                          <p:val>
                                            <p:strVal val="#ppt_h"/>
                                          </p:val>
                                        </p:tav>
                                        <p:tav tm="100000">
                                          <p:val>
                                            <p:strVal val="#ppt_h"/>
                                          </p:val>
                                        </p:tav>
                                      </p:tavLst>
                                    </p:anim>
                                    <p:animEffect transition="in" filter="fade">
                                      <p:cBhvr>
                                        <p:cTn id="67" dur="1000"/>
                                        <p:tgtEl>
                                          <p:spTgt spid="44">
                                            <p:txEl>
                                              <p:pRg st="9" end="9"/>
                                            </p:txEl>
                                          </p:spTgt>
                                        </p:tgtEl>
                                      </p:cBhvr>
                                    </p:animEffect>
                                  </p:childTnLst>
                                </p:cTn>
                              </p:par>
                            </p:childTnLst>
                          </p:cTn>
                        </p:par>
                        <p:par>
                          <p:cTn id="68" fill="hold">
                            <p:stCondLst>
                              <p:cond delay="10500"/>
                            </p:stCondLst>
                            <p:childTnLst>
                              <p:par>
                                <p:cTn id="69" presetID="55" presetClass="entr" presetSubtype="0" fill="hold" nodeType="afterEffect">
                                  <p:stCondLst>
                                    <p:cond delay="0"/>
                                  </p:stCondLst>
                                  <p:childTnLst>
                                    <p:set>
                                      <p:cBhvr>
                                        <p:cTn id="70" dur="1" fill="hold">
                                          <p:stCondLst>
                                            <p:cond delay="0"/>
                                          </p:stCondLst>
                                        </p:cTn>
                                        <p:tgtEl>
                                          <p:spTgt spid="44">
                                            <p:txEl>
                                              <p:pRg st="10" end="10"/>
                                            </p:txEl>
                                          </p:spTgt>
                                        </p:tgtEl>
                                        <p:attrNameLst>
                                          <p:attrName>style.visibility</p:attrName>
                                        </p:attrNameLst>
                                      </p:cBhvr>
                                      <p:to>
                                        <p:strVal val="visible"/>
                                      </p:to>
                                    </p:set>
                                    <p:anim calcmode="lin" valueType="num">
                                      <p:cBhvr>
                                        <p:cTn id="71" dur="1000" fill="hold"/>
                                        <p:tgtEl>
                                          <p:spTgt spid="44">
                                            <p:txEl>
                                              <p:pRg st="10" end="10"/>
                                            </p:txEl>
                                          </p:spTgt>
                                        </p:tgtEl>
                                        <p:attrNameLst>
                                          <p:attrName>ppt_w</p:attrName>
                                        </p:attrNameLst>
                                      </p:cBhvr>
                                      <p:tavLst>
                                        <p:tav tm="0">
                                          <p:val>
                                            <p:strVal val="#ppt_w*0.70"/>
                                          </p:val>
                                        </p:tav>
                                        <p:tav tm="100000">
                                          <p:val>
                                            <p:strVal val="#ppt_w"/>
                                          </p:val>
                                        </p:tav>
                                      </p:tavLst>
                                    </p:anim>
                                    <p:anim calcmode="lin" valueType="num">
                                      <p:cBhvr>
                                        <p:cTn id="72" dur="1000" fill="hold"/>
                                        <p:tgtEl>
                                          <p:spTgt spid="44">
                                            <p:txEl>
                                              <p:pRg st="10" end="10"/>
                                            </p:txEl>
                                          </p:spTgt>
                                        </p:tgtEl>
                                        <p:attrNameLst>
                                          <p:attrName>ppt_h</p:attrName>
                                        </p:attrNameLst>
                                      </p:cBhvr>
                                      <p:tavLst>
                                        <p:tav tm="0">
                                          <p:val>
                                            <p:strVal val="#ppt_h"/>
                                          </p:val>
                                        </p:tav>
                                        <p:tav tm="100000">
                                          <p:val>
                                            <p:strVal val="#ppt_h"/>
                                          </p:val>
                                        </p:tav>
                                      </p:tavLst>
                                    </p:anim>
                                    <p:animEffect transition="in" filter="fade">
                                      <p:cBhvr>
                                        <p:cTn id="73" dur="10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286</TotalTime>
  <Words>3336</Words>
  <Application>Microsoft Office PowerPoint</Application>
  <PresentationFormat>自定义</PresentationFormat>
  <Paragraphs>798</Paragraphs>
  <Slides>65</Slides>
  <Notes>7</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88" baseType="lpstr">
      <vt:lpstr>Arial Unicode MS</vt:lpstr>
      <vt:lpstr>Helvetica 65 Medium</vt:lpstr>
      <vt:lpstr>Monotype Sorts</vt:lpstr>
      <vt:lpstr>方正大黑简体</vt:lpstr>
      <vt:lpstr>方正兰亭细黑_GBK</vt:lpstr>
      <vt:lpstr>方正姚体</vt:lpstr>
      <vt:lpstr>黑体</vt:lpstr>
      <vt:lpstr>华文楷体</vt:lpstr>
      <vt:lpstr>华文隶书</vt:lpstr>
      <vt:lpstr>楷体</vt:lpstr>
      <vt:lpstr>宋体</vt:lpstr>
      <vt:lpstr>微软雅黑</vt:lpstr>
      <vt:lpstr>Arial</vt:lpstr>
      <vt:lpstr>Arial Black</vt:lpstr>
      <vt:lpstr>Calibri</vt:lpstr>
      <vt:lpstr>Haettenschweiler</vt:lpstr>
      <vt:lpstr>Impact</vt:lpstr>
      <vt:lpstr>Rockwell</vt:lpstr>
      <vt:lpstr>Tahoma</vt:lpstr>
      <vt:lpstr>Times New Roman</vt:lpstr>
      <vt:lpstr>Wingdings</vt:lpstr>
      <vt:lpstr>2_Office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24</cp:revision>
  <dcterms:created xsi:type="dcterms:W3CDTF">2020-03-02T09:13:45Z</dcterms:created>
  <dcterms:modified xsi:type="dcterms:W3CDTF">2021-03-01T02:55:08Z</dcterms:modified>
</cp:coreProperties>
</file>